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Helvetica World" charset="1" panose="020B0500040000020004"/>
      <p:regular r:id="rId22"/>
    </p:embeddedFont>
    <p:embeddedFont>
      <p:font typeface="Georgia Pro Condensed" charset="1" panose="02040506050405020303"/>
      <p:regular r:id="rId23"/>
    </p:embeddedFont>
    <p:embeddedFont>
      <p:font typeface="Heading Now 71-78"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D8964"/>
        </a:solidFill>
      </p:bgPr>
    </p:bg>
    <p:spTree>
      <p:nvGrpSpPr>
        <p:cNvPr id="1" name=""/>
        <p:cNvGrpSpPr/>
        <p:nvPr/>
      </p:nvGrpSpPr>
      <p:grpSpPr>
        <a:xfrm>
          <a:off x="0" y="0"/>
          <a:ext cx="0" cy="0"/>
          <a:chOff x="0" y="0"/>
          <a:chExt cx="0" cy="0"/>
        </a:xfrm>
      </p:grpSpPr>
      <p:grpSp>
        <p:nvGrpSpPr>
          <p:cNvPr name="Group 2" id="2"/>
          <p:cNvGrpSpPr/>
          <p:nvPr/>
        </p:nvGrpSpPr>
        <p:grpSpPr>
          <a:xfrm rot="0">
            <a:off x="0" y="-12700"/>
            <a:ext cx="11201400" cy="10299700"/>
            <a:chOff x="0" y="0"/>
            <a:chExt cx="963348" cy="885799"/>
          </a:xfrm>
        </p:grpSpPr>
        <p:sp>
          <p:nvSpPr>
            <p:cNvPr name="Freeform 3" id="3"/>
            <p:cNvSpPr/>
            <p:nvPr/>
          </p:nvSpPr>
          <p:spPr>
            <a:xfrm flipH="false" flipV="false" rot="0">
              <a:off x="0" y="0"/>
              <a:ext cx="963348" cy="885799"/>
            </a:xfrm>
            <a:custGeom>
              <a:avLst/>
              <a:gdLst/>
              <a:ahLst/>
              <a:cxnLst/>
              <a:rect r="r" b="b" t="t" l="l"/>
              <a:pathLst>
                <a:path h="885799" w="963348">
                  <a:moveTo>
                    <a:pt x="0" y="0"/>
                  </a:moveTo>
                  <a:lnTo>
                    <a:pt x="963348" y="0"/>
                  </a:lnTo>
                  <a:lnTo>
                    <a:pt x="963348" y="885799"/>
                  </a:lnTo>
                  <a:lnTo>
                    <a:pt x="0" y="885799"/>
                  </a:lnTo>
                  <a:close/>
                </a:path>
              </a:pathLst>
            </a:custGeom>
            <a:solidFill>
              <a:srgbClr val="D6BA9B"/>
            </a:solidFill>
            <a:ln w="12700">
              <a:solidFill>
                <a:srgbClr val="000000"/>
              </a:solidFill>
            </a:ln>
          </p:spPr>
        </p:sp>
      </p:grpSp>
      <p:sp>
        <p:nvSpPr>
          <p:cNvPr name="Freeform 4" id="4"/>
          <p:cNvSpPr/>
          <p:nvPr/>
        </p:nvSpPr>
        <p:spPr>
          <a:xfrm flipH="false" flipV="false" rot="-3117037">
            <a:off x="8947742" y="7656091"/>
            <a:ext cx="2112604" cy="1859092"/>
          </a:xfrm>
          <a:custGeom>
            <a:avLst/>
            <a:gdLst/>
            <a:ahLst/>
            <a:cxnLst/>
            <a:rect r="r" b="b" t="t" l="l"/>
            <a:pathLst>
              <a:path h="1859092" w="2112604">
                <a:moveTo>
                  <a:pt x="0" y="0"/>
                </a:moveTo>
                <a:lnTo>
                  <a:pt x="2112604" y="0"/>
                </a:lnTo>
                <a:lnTo>
                  <a:pt x="2112604" y="1859091"/>
                </a:lnTo>
                <a:lnTo>
                  <a:pt x="0" y="18590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621004" y="1304365"/>
            <a:ext cx="9244861" cy="5305674"/>
          </a:xfrm>
          <a:custGeom>
            <a:avLst/>
            <a:gdLst/>
            <a:ahLst/>
            <a:cxnLst/>
            <a:rect r="r" b="b" t="t" l="l"/>
            <a:pathLst>
              <a:path h="5305674" w="9244861">
                <a:moveTo>
                  <a:pt x="0" y="0"/>
                </a:moveTo>
                <a:lnTo>
                  <a:pt x="9244861" y="0"/>
                </a:lnTo>
                <a:lnTo>
                  <a:pt x="9244861" y="5305673"/>
                </a:lnTo>
                <a:lnTo>
                  <a:pt x="0" y="5305673"/>
                </a:lnTo>
                <a:lnTo>
                  <a:pt x="0" y="0"/>
                </a:lnTo>
                <a:close/>
              </a:path>
            </a:pathLst>
          </a:custGeom>
          <a:blipFill>
            <a:blip r:embed="rId4"/>
            <a:stretch>
              <a:fillRect l="-3984" t="-1654" r="0" b="-413"/>
            </a:stretch>
          </a:blipFill>
        </p:spPr>
      </p:sp>
      <p:sp>
        <p:nvSpPr>
          <p:cNvPr name="TextBox 6" id="6"/>
          <p:cNvSpPr txBox="true"/>
          <p:nvPr/>
        </p:nvSpPr>
        <p:spPr>
          <a:xfrm rot="0">
            <a:off x="622463" y="6562413"/>
            <a:ext cx="6886575" cy="3094990"/>
          </a:xfrm>
          <a:prstGeom prst="rect">
            <a:avLst/>
          </a:prstGeom>
        </p:spPr>
        <p:txBody>
          <a:bodyPr anchor="t" rtlCol="false" tIns="0" lIns="0" bIns="0" rIns="0">
            <a:spAutoFit/>
          </a:bodyPr>
          <a:lstStyle/>
          <a:p>
            <a:pPr algn="l">
              <a:lnSpc>
                <a:spcPts val="4940"/>
              </a:lnSpc>
            </a:pPr>
            <a:r>
              <a:rPr lang="en-US" sz="3800" spc="-57">
                <a:solidFill>
                  <a:srgbClr val="FFFCFC"/>
                </a:solidFill>
                <a:latin typeface="Helvetica World"/>
                <a:ea typeface="Helvetica World"/>
                <a:cs typeface="Helvetica World"/>
                <a:sym typeface="Helvetica World"/>
              </a:rPr>
              <a:t>présenter par :</a:t>
            </a:r>
          </a:p>
          <a:p>
            <a:pPr algn="l">
              <a:lnSpc>
                <a:spcPts val="4940"/>
              </a:lnSpc>
            </a:pPr>
            <a:r>
              <a:rPr lang="en-US" sz="3800" spc="-57">
                <a:solidFill>
                  <a:srgbClr val="FFFCFC"/>
                </a:solidFill>
                <a:latin typeface="Helvetica World"/>
                <a:ea typeface="Helvetica World"/>
                <a:cs typeface="Helvetica World"/>
                <a:sym typeface="Helvetica World"/>
              </a:rPr>
              <a:t>KHARIEF ROUMEISSA</a:t>
            </a:r>
          </a:p>
          <a:p>
            <a:pPr algn="l">
              <a:lnSpc>
                <a:spcPts val="4940"/>
              </a:lnSpc>
            </a:pPr>
            <a:r>
              <a:rPr lang="en-US" sz="3800" spc="-57">
                <a:solidFill>
                  <a:srgbClr val="FFFCFC"/>
                </a:solidFill>
                <a:latin typeface="Helvetica World"/>
                <a:ea typeface="Helvetica World"/>
                <a:cs typeface="Helvetica World"/>
                <a:sym typeface="Helvetica World"/>
              </a:rPr>
              <a:t>YAHI SOUNDOUS IBTIHEL</a:t>
            </a:r>
          </a:p>
          <a:p>
            <a:pPr algn="l">
              <a:lnSpc>
                <a:spcPts val="4940"/>
              </a:lnSpc>
            </a:pPr>
            <a:r>
              <a:rPr lang="en-US" sz="3800" spc="-57">
                <a:solidFill>
                  <a:srgbClr val="FFFCFC"/>
                </a:solidFill>
                <a:latin typeface="Helvetica World"/>
                <a:ea typeface="Helvetica World"/>
                <a:cs typeface="Helvetica World"/>
                <a:sym typeface="Helvetica World"/>
              </a:rPr>
              <a:t>DEFFOUS SALSABIL</a:t>
            </a:r>
          </a:p>
          <a:p>
            <a:pPr algn="l" marL="0" indent="0" lvl="0">
              <a:lnSpc>
                <a:spcPts val="4940"/>
              </a:lnSpc>
            </a:pPr>
            <a:r>
              <a:rPr lang="en-US" sz="3800" spc="-57">
                <a:solidFill>
                  <a:srgbClr val="FFFCFC"/>
                </a:solidFill>
                <a:latin typeface="Helvetica World"/>
                <a:ea typeface="Helvetica World"/>
                <a:cs typeface="Helvetica World"/>
                <a:sym typeface="Helvetica World"/>
              </a:rPr>
              <a:t>BARKAT SOUNDOUS</a:t>
            </a:r>
          </a:p>
        </p:txBody>
      </p:sp>
      <p:sp>
        <p:nvSpPr>
          <p:cNvPr name="TextBox 7" id="7"/>
          <p:cNvSpPr txBox="true"/>
          <p:nvPr/>
        </p:nvSpPr>
        <p:spPr>
          <a:xfrm rot="0">
            <a:off x="411917" y="823878"/>
            <a:ext cx="7945624" cy="4250234"/>
          </a:xfrm>
          <a:prstGeom prst="rect">
            <a:avLst/>
          </a:prstGeom>
        </p:spPr>
        <p:txBody>
          <a:bodyPr anchor="t" rtlCol="false" tIns="0" lIns="0" bIns="0" rIns="0">
            <a:spAutoFit/>
          </a:bodyPr>
          <a:lstStyle/>
          <a:p>
            <a:pPr algn="l" marL="0" indent="0" lvl="0">
              <a:lnSpc>
                <a:spcPts val="10957"/>
              </a:lnSpc>
            </a:pPr>
            <a:r>
              <a:rPr lang="en-US" sz="10957" spc="-383" strike="noStrike" u="none">
                <a:solidFill>
                  <a:srgbClr val="FFFCFC"/>
                </a:solidFill>
                <a:latin typeface="Georgia Pro Condensed"/>
                <a:ea typeface="Georgia Pro Condensed"/>
                <a:cs typeface="Georgia Pro Condensed"/>
                <a:sym typeface="Georgia Pro Condensed"/>
              </a:rPr>
              <a:t>Barbara McClintock and Maize</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D6BA9B"/>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3352800"/>
            <a:chOff x="0" y="0"/>
            <a:chExt cx="2368158" cy="883042"/>
          </a:xfrm>
        </p:grpSpPr>
        <p:sp>
          <p:nvSpPr>
            <p:cNvPr name="Freeform 3" id="3"/>
            <p:cNvSpPr/>
            <p:nvPr/>
          </p:nvSpPr>
          <p:spPr>
            <a:xfrm flipH="false" flipV="false" rot="0">
              <a:off x="0" y="0"/>
              <a:ext cx="2368158" cy="883042"/>
            </a:xfrm>
            <a:custGeom>
              <a:avLst/>
              <a:gdLst/>
              <a:ahLst/>
              <a:cxnLst/>
              <a:rect r="r" b="b" t="t" l="l"/>
              <a:pathLst>
                <a:path h="883042" w="2368158">
                  <a:moveTo>
                    <a:pt x="0" y="0"/>
                  </a:moveTo>
                  <a:lnTo>
                    <a:pt x="2368158" y="0"/>
                  </a:lnTo>
                  <a:lnTo>
                    <a:pt x="2368158" y="883042"/>
                  </a:lnTo>
                  <a:lnTo>
                    <a:pt x="0" y="883042"/>
                  </a:lnTo>
                  <a:close/>
                </a:path>
              </a:pathLst>
            </a:custGeom>
            <a:solidFill>
              <a:srgbClr val="D6BA9B"/>
            </a:solidFill>
          </p:spPr>
        </p:sp>
        <p:sp>
          <p:nvSpPr>
            <p:cNvPr name="TextBox 4" id="4"/>
            <p:cNvSpPr txBox="true"/>
            <p:nvPr/>
          </p:nvSpPr>
          <p:spPr>
            <a:xfrm>
              <a:off x="0" y="-57150"/>
              <a:ext cx="2368158" cy="94019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295552" y="401952"/>
            <a:ext cx="11573870" cy="691520"/>
          </a:xfrm>
          <a:prstGeom prst="rect">
            <a:avLst/>
          </a:prstGeom>
        </p:spPr>
        <p:txBody>
          <a:bodyPr anchor="t" rtlCol="false" tIns="0" lIns="0" bIns="0" rIns="0">
            <a:spAutoFit/>
          </a:bodyPr>
          <a:lstStyle/>
          <a:p>
            <a:pPr algn="l" marL="0" indent="0" lvl="0">
              <a:lnSpc>
                <a:spcPts val="5100"/>
              </a:lnSpc>
              <a:spcBef>
                <a:spcPct val="0"/>
              </a:spcBef>
            </a:pPr>
            <a:r>
              <a:rPr lang="en-US" sz="5100">
                <a:solidFill>
                  <a:srgbClr val="121111"/>
                </a:solidFill>
                <a:latin typeface="Georgia Pro Condensed"/>
                <a:ea typeface="Georgia Pro Condensed"/>
                <a:cs typeface="Georgia Pro Condensed"/>
                <a:sym typeface="Georgia Pro Condensed"/>
              </a:rPr>
              <a:t> 3/ Réarrangement chromosomique et DS</a:t>
            </a:r>
          </a:p>
        </p:txBody>
      </p:sp>
      <p:sp>
        <p:nvSpPr>
          <p:cNvPr name="TextBox 6" id="6"/>
          <p:cNvSpPr txBox="true"/>
          <p:nvPr/>
        </p:nvSpPr>
        <p:spPr>
          <a:xfrm rot="0">
            <a:off x="295552" y="628650"/>
            <a:ext cx="13025974" cy="7529827"/>
          </a:xfrm>
          <a:prstGeom prst="rect">
            <a:avLst/>
          </a:prstGeom>
        </p:spPr>
        <p:txBody>
          <a:bodyPr anchor="t" rtlCol="false" tIns="0" lIns="0" bIns="0" rIns="0">
            <a:spAutoFit/>
          </a:bodyPr>
          <a:lstStyle/>
          <a:p>
            <a:pPr algn="l">
              <a:lnSpc>
                <a:spcPts val="4970"/>
              </a:lnSpc>
            </a:pPr>
          </a:p>
          <a:p>
            <a:pPr algn="l">
              <a:lnSpc>
                <a:spcPts val="4970"/>
              </a:lnSpc>
            </a:pPr>
            <a:r>
              <a:rPr lang="en-US" sz="3550" spc="-53">
                <a:solidFill>
                  <a:srgbClr val="121111"/>
                </a:solidFill>
                <a:latin typeface="Helvetica World"/>
                <a:ea typeface="Helvetica World"/>
                <a:cs typeface="Helvetica World"/>
                <a:sym typeface="Helvetica World"/>
              </a:rPr>
              <a:t>Les réarrangements chromosomiques sont directement liés à l’activité de Ds (Dissociation), un élément transposable non autonome. Ds ne peut pas se déplacer seul et nécessite la présence de Ac (Activator) pour être actif.</a:t>
            </a:r>
          </a:p>
          <a:p>
            <a:pPr algn="l">
              <a:lnSpc>
                <a:spcPts val="4970"/>
              </a:lnSpc>
            </a:pPr>
            <a:r>
              <a:rPr lang="en-US" sz="3550" spc="-53">
                <a:solidFill>
                  <a:srgbClr val="121111"/>
                </a:solidFill>
                <a:latin typeface="Helvetica World"/>
                <a:ea typeface="Helvetica World"/>
                <a:cs typeface="Helvetica World"/>
                <a:sym typeface="Helvetica World"/>
              </a:rPr>
              <a:t>Deux cassures chromosomiques sont impliquées :</a:t>
            </a:r>
          </a:p>
          <a:p>
            <a:pPr algn="l" marL="766469" indent="-383234" lvl="1">
              <a:lnSpc>
                <a:spcPts val="4970"/>
              </a:lnSpc>
              <a:buFont typeface="Arial"/>
              <a:buChar char="•"/>
            </a:pPr>
            <a:r>
              <a:rPr lang="en-US" sz="3550" spc="-53">
                <a:solidFill>
                  <a:srgbClr val="121111"/>
                </a:solidFill>
                <a:latin typeface="Helvetica World"/>
                <a:ea typeface="Helvetica World"/>
                <a:cs typeface="Helvetica World"/>
                <a:sym typeface="Helvetica World"/>
              </a:rPr>
              <a:t>le site initial d’insertion de Ds</a:t>
            </a:r>
          </a:p>
          <a:p>
            <a:pPr algn="just" marL="766469" indent="-383234" lvl="1">
              <a:lnSpc>
                <a:spcPts val="4970"/>
              </a:lnSpc>
              <a:buFont typeface="Arial"/>
              <a:buChar char="•"/>
            </a:pPr>
            <a:r>
              <a:rPr lang="en-US" sz="3550" spc="-53">
                <a:solidFill>
                  <a:srgbClr val="121111"/>
                </a:solidFill>
                <a:latin typeface="Helvetica World"/>
                <a:ea typeface="Helvetica World"/>
                <a:cs typeface="Helvetica World"/>
                <a:sym typeface="Helvetica World"/>
              </a:rPr>
              <a:t>le nouveau site où Ds devient actif </a:t>
            </a:r>
          </a:p>
          <a:p>
            <a:pPr algn="l">
              <a:lnSpc>
                <a:spcPts val="4970"/>
              </a:lnSpc>
            </a:pPr>
            <a:r>
              <a:rPr lang="en-US" sz="3550" spc="-53">
                <a:solidFill>
                  <a:srgbClr val="121111"/>
                </a:solidFill>
                <a:latin typeface="Helvetica World"/>
                <a:ea typeface="Helvetica World"/>
                <a:cs typeface="Helvetica World"/>
                <a:sym typeface="Helvetica World"/>
              </a:rPr>
              <a:t> </a:t>
            </a:r>
            <a:r>
              <a:rPr lang="en-US" sz="3550" spc="-53">
                <a:solidFill>
                  <a:srgbClr val="121111"/>
                </a:solidFill>
                <a:latin typeface="Helvetica World"/>
                <a:ea typeface="Helvetica World"/>
                <a:cs typeface="Helvetica World"/>
                <a:sym typeface="Helvetica World"/>
              </a:rPr>
              <a:t>L’insertion de Ds →inhibe l’expression du gène,</a:t>
            </a:r>
          </a:p>
          <a:p>
            <a:pPr algn="l">
              <a:lnSpc>
                <a:spcPts val="4970"/>
              </a:lnSpc>
            </a:pPr>
            <a:r>
              <a:rPr lang="en-US" sz="3550" spc="-53">
                <a:solidFill>
                  <a:srgbClr val="121111"/>
                </a:solidFill>
                <a:latin typeface="Helvetica World"/>
                <a:ea typeface="Helvetica World"/>
                <a:cs typeface="Helvetica World"/>
                <a:sym typeface="Helvetica World"/>
              </a:rPr>
              <a:t>  tandis que son excision→ permet de restaurer l’expression normale du gène.</a:t>
            </a:r>
          </a:p>
          <a:p>
            <a:pPr algn="l" marL="0" indent="0" lvl="0">
              <a:lnSpc>
                <a:spcPts val="497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6BA9B"/>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3352800"/>
            <a:chOff x="0" y="0"/>
            <a:chExt cx="2368158" cy="883042"/>
          </a:xfrm>
        </p:grpSpPr>
        <p:sp>
          <p:nvSpPr>
            <p:cNvPr name="Freeform 3" id="3"/>
            <p:cNvSpPr/>
            <p:nvPr/>
          </p:nvSpPr>
          <p:spPr>
            <a:xfrm flipH="false" flipV="false" rot="0">
              <a:off x="0" y="0"/>
              <a:ext cx="2368158" cy="883042"/>
            </a:xfrm>
            <a:custGeom>
              <a:avLst/>
              <a:gdLst/>
              <a:ahLst/>
              <a:cxnLst/>
              <a:rect r="r" b="b" t="t" l="l"/>
              <a:pathLst>
                <a:path h="883042" w="2368158">
                  <a:moveTo>
                    <a:pt x="0" y="0"/>
                  </a:moveTo>
                  <a:lnTo>
                    <a:pt x="2368158" y="0"/>
                  </a:lnTo>
                  <a:lnTo>
                    <a:pt x="2368158" y="883042"/>
                  </a:lnTo>
                  <a:lnTo>
                    <a:pt x="0" y="883042"/>
                  </a:lnTo>
                  <a:close/>
                </a:path>
              </a:pathLst>
            </a:custGeom>
            <a:solidFill>
              <a:srgbClr val="D6BA9B"/>
            </a:solidFill>
          </p:spPr>
        </p:sp>
        <p:sp>
          <p:nvSpPr>
            <p:cNvPr name="TextBox 4" id="4"/>
            <p:cNvSpPr txBox="true"/>
            <p:nvPr/>
          </p:nvSpPr>
          <p:spPr>
            <a:xfrm>
              <a:off x="0" y="-57150"/>
              <a:ext cx="2368158" cy="94019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1047947" y="0"/>
            <a:ext cx="7240053" cy="10287000"/>
            <a:chOff x="0" y="0"/>
            <a:chExt cx="950818" cy="1350966"/>
          </a:xfrm>
        </p:grpSpPr>
        <p:sp>
          <p:nvSpPr>
            <p:cNvPr name="Freeform 6" id="6"/>
            <p:cNvSpPr/>
            <p:nvPr/>
          </p:nvSpPr>
          <p:spPr>
            <a:xfrm flipH="false" flipV="false" rot="0">
              <a:off x="0" y="0"/>
              <a:ext cx="950818" cy="1350966"/>
            </a:xfrm>
            <a:custGeom>
              <a:avLst/>
              <a:gdLst/>
              <a:ahLst/>
              <a:cxnLst/>
              <a:rect r="r" b="b" t="t" l="l"/>
              <a:pathLst>
                <a:path h="1350966" w="950818">
                  <a:moveTo>
                    <a:pt x="0" y="0"/>
                  </a:moveTo>
                  <a:lnTo>
                    <a:pt x="950818" y="0"/>
                  </a:lnTo>
                  <a:lnTo>
                    <a:pt x="950818" y="1350966"/>
                  </a:lnTo>
                  <a:lnTo>
                    <a:pt x="0" y="1350966"/>
                  </a:lnTo>
                  <a:close/>
                </a:path>
              </a:pathLst>
            </a:custGeom>
            <a:blipFill>
              <a:blip r:embed="rId2">
                <a:alphaModFix amt="91000"/>
              </a:blip>
              <a:stretch>
                <a:fillRect l="0" t="-2262" r="0" b="-3374"/>
              </a:stretch>
            </a:blipFill>
          </p:spPr>
        </p:sp>
      </p:grpSp>
      <p:sp>
        <p:nvSpPr>
          <p:cNvPr name="TextBox 7" id="7"/>
          <p:cNvSpPr txBox="true"/>
          <p:nvPr/>
        </p:nvSpPr>
        <p:spPr>
          <a:xfrm rot="0">
            <a:off x="295552" y="491173"/>
            <a:ext cx="9000848" cy="4865367"/>
          </a:xfrm>
          <a:prstGeom prst="rect">
            <a:avLst/>
          </a:prstGeom>
        </p:spPr>
        <p:txBody>
          <a:bodyPr anchor="t" rtlCol="false" tIns="0" lIns="0" bIns="0" rIns="0">
            <a:spAutoFit/>
          </a:bodyPr>
          <a:lstStyle/>
          <a:p>
            <a:pPr algn="l">
              <a:lnSpc>
                <a:spcPts val="4830"/>
              </a:lnSpc>
            </a:pPr>
            <a:r>
              <a:rPr lang="en-US" sz="3450" spc="-51">
                <a:solidFill>
                  <a:srgbClr val="121111"/>
                </a:solidFill>
                <a:latin typeface="Helvetica World"/>
                <a:ea typeface="Helvetica World"/>
                <a:cs typeface="Helvetica World"/>
                <a:sym typeface="Helvetica World"/>
              </a:rPr>
              <a:t>Effet sur l’expression des gènes</a:t>
            </a:r>
          </a:p>
          <a:p>
            <a:pPr algn="l">
              <a:lnSpc>
                <a:spcPts val="4830"/>
              </a:lnSpc>
            </a:pPr>
          </a:p>
          <a:p>
            <a:pPr algn="l">
              <a:lnSpc>
                <a:spcPts val="4830"/>
              </a:lnSpc>
            </a:pPr>
            <a:r>
              <a:rPr lang="en-US" sz="3450" spc="-51">
                <a:solidFill>
                  <a:srgbClr val="121111"/>
                </a:solidFill>
                <a:latin typeface="Helvetica World"/>
                <a:ea typeface="Helvetica World"/>
                <a:cs typeface="Helvetica World"/>
                <a:sym typeface="Helvetica World"/>
              </a:rPr>
              <a:t>Si Ds s’insère dans un gène → le gène est inactivé.</a:t>
            </a:r>
          </a:p>
          <a:p>
            <a:pPr algn="l">
              <a:lnSpc>
                <a:spcPts val="4830"/>
              </a:lnSpc>
            </a:pPr>
          </a:p>
          <a:p>
            <a:pPr algn="l">
              <a:lnSpc>
                <a:spcPts val="4830"/>
              </a:lnSpc>
            </a:pPr>
            <a:r>
              <a:rPr lang="en-US" sz="3450" spc="-51">
                <a:solidFill>
                  <a:srgbClr val="121111"/>
                </a:solidFill>
                <a:latin typeface="Helvetica World"/>
                <a:ea typeface="Helvetica World"/>
                <a:cs typeface="Helvetica World"/>
                <a:sym typeface="Helvetica World"/>
              </a:rPr>
              <a:t>Si Ds quitte un gène → le gène peut redevenir fonctionnel</a:t>
            </a:r>
          </a:p>
          <a:p>
            <a:pPr algn="l" marL="0" indent="0" lvl="0">
              <a:lnSpc>
                <a:spcPts val="483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6BA9B"/>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3352800"/>
            <a:chOff x="0" y="0"/>
            <a:chExt cx="2368158" cy="883042"/>
          </a:xfrm>
        </p:grpSpPr>
        <p:sp>
          <p:nvSpPr>
            <p:cNvPr name="Freeform 3" id="3"/>
            <p:cNvSpPr/>
            <p:nvPr/>
          </p:nvSpPr>
          <p:spPr>
            <a:xfrm flipH="false" flipV="false" rot="0">
              <a:off x="0" y="0"/>
              <a:ext cx="2368158" cy="883042"/>
            </a:xfrm>
            <a:custGeom>
              <a:avLst/>
              <a:gdLst/>
              <a:ahLst/>
              <a:cxnLst/>
              <a:rect r="r" b="b" t="t" l="l"/>
              <a:pathLst>
                <a:path h="883042" w="2368158">
                  <a:moveTo>
                    <a:pt x="0" y="0"/>
                  </a:moveTo>
                  <a:lnTo>
                    <a:pt x="2368158" y="0"/>
                  </a:lnTo>
                  <a:lnTo>
                    <a:pt x="2368158" y="883042"/>
                  </a:lnTo>
                  <a:lnTo>
                    <a:pt x="0" y="883042"/>
                  </a:lnTo>
                  <a:close/>
                </a:path>
              </a:pathLst>
            </a:custGeom>
            <a:solidFill>
              <a:srgbClr val="D6BA9B"/>
            </a:solidFill>
          </p:spPr>
        </p:sp>
        <p:sp>
          <p:nvSpPr>
            <p:cNvPr name="TextBox 4" id="4"/>
            <p:cNvSpPr txBox="true"/>
            <p:nvPr/>
          </p:nvSpPr>
          <p:spPr>
            <a:xfrm>
              <a:off x="0" y="-57150"/>
              <a:ext cx="2368158" cy="94019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385736" y="5938042"/>
            <a:ext cx="13308864" cy="3790932"/>
          </a:xfrm>
          <a:custGeom>
            <a:avLst/>
            <a:gdLst/>
            <a:ahLst/>
            <a:cxnLst/>
            <a:rect r="r" b="b" t="t" l="l"/>
            <a:pathLst>
              <a:path h="3790932" w="13308864">
                <a:moveTo>
                  <a:pt x="0" y="0"/>
                </a:moveTo>
                <a:lnTo>
                  <a:pt x="13308864" y="0"/>
                </a:lnTo>
                <a:lnTo>
                  <a:pt x="13308864" y="3790933"/>
                </a:lnTo>
                <a:lnTo>
                  <a:pt x="0" y="3790933"/>
                </a:lnTo>
                <a:lnTo>
                  <a:pt x="0" y="0"/>
                </a:lnTo>
                <a:close/>
              </a:path>
            </a:pathLst>
          </a:custGeom>
          <a:blipFill>
            <a:blip r:embed="rId2"/>
            <a:stretch>
              <a:fillRect l="-4180" t="0" r="-3574" b="-1719"/>
            </a:stretch>
          </a:blipFill>
        </p:spPr>
      </p:sp>
      <p:sp>
        <p:nvSpPr>
          <p:cNvPr name="TextBox 6" id="6"/>
          <p:cNvSpPr txBox="true"/>
          <p:nvPr/>
        </p:nvSpPr>
        <p:spPr>
          <a:xfrm rot="0">
            <a:off x="601278" y="1724025"/>
            <a:ext cx="16658022" cy="1799596"/>
          </a:xfrm>
          <a:prstGeom prst="rect">
            <a:avLst/>
          </a:prstGeom>
        </p:spPr>
        <p:txBody>
          <a:bodyPr anchor="t" rtlCol="false" tIns="0" lIns="0" bIns="0" rIns="0">
            <a:spAutoFit/>
          </a:bodyPr>
          <a:lstStyle/>
          <a:p>
            <a:pPr algn="l">
              <a:lnSpc>
                <a:spcPts val="3600"/>
              </a:lnSpc>
            </a:pPr>
            <a:r>
              <a:rPr lang="en-US" sz="3600">
                <a:solidFill>
                  <a:srgbClr val="121111"/>
                </a:solidFill>
                <a:latin typeface="Helvetica World"/>
                <a:ea typeface="Helvetica World"/>
                <a:cs typeface="Helvetica World"/>
                <a:sym typeface="Helvetica World"/>
              </a:rPr>
              <a:t>danc ce phénoméne est controlé</a:t>
            </a:r>
          </a:p>
          <a:p>
            <a:pPr algn="l">
              <a:lnSpc>
                <a:spcPts val="3600"/>
              </a:lnSpc>
            </a:pPr>
            <a:r>
              <a:rPr lang="en-US" sz="3600">
                <a:solidFill>
                  <a:srgbClr val="121111"/>
                </a:solidFill>
                <a:latin typeface="Helvetica World"/>
                <a:ea typeface="Helvetica World"/>
                <a:cs typeface="Helvetica World"/>
                <a:sym typeface="Helvetica World"/>
              </a:rPr>
              <a:t>L’instabilité des gènes résulte déplacement d’élément DS qui peut changer la position sur</a:t>
            </a:r>
          </a:p>
          <a:p>
            <a:pPr algn="l" marL="0" indent="0" lvl="0">
              <a:lnSpc>
                <a:spcPts val="3100"/>
              </a:lnSpc>
              <a:spcBef>
                <a:spcPct val="0"/>
              </a:spcBef>
            </a:pPr>
            <a:r>
              <a:rPr lang="en-US" sz="3100">
                <a:solidFill>
                  <a:srgbClr val="121111"/>
                </a:solidFill>
                <a:latin typeface="Helvetica World"/>
                <a:ea typeface="Helvetica World"/>
                <a:cs typeface="Helvetica World"/>
                <a:sym typeface="Helvetica World"/>
              </a:rPr>
              <a:t>chromosome donc c’est la transposition.</a:t>
            </a:r>
          </a:p>
        </p:txBody>
      </p:sp>
      <p:sp>
        <p:nvSpPr>
          <p:cNvPr name="TextBox 7" id="7"/>
          <p:cNvSpPr txBox="true"/>
          <p:nvPr/>
        </p:nvSpPr>
        <p:spPr>
          <a:xfrm rot="0">
            <a:off x="1385736" y="9771374"/>
            <a:ext cx="10381156" cy="515626"/>
          </a:xfrm>
          <a:prstGeom prst="rect">
            <a:avLst/>
          </a:prstGeom>
        </p:spPr>
        <p:txBody>
          <a:bodyPr anchor="t" rtlCol="false" tIns="0" lIns="0" bIns="0" rIns="0">
            <a:spAutoFit/>
          </a:bodyPr>
          <a:lstStyle/>
          <a:p>
            <a:pPr algn="l" marL="0" indent="0" lvl="0">
              <a:lnSpc>
                <a:spcPts val="3800"/>
              </a:lnSpc>
              <a:spcBef>
                <a:spcPct val="0"/>
              </a:spcBef>
            </a:pPr>
            <a:r>
              <a:rPr lang="en-US" sz="3800">
                <a:solidFill>
                  <a:srgbClr val="121111"/>
                </a:solidFill>
                <a:latin typeface="Georgia Pro Condensed"/>
                <a:ea typeface="Georgia Pro Condensed"/>
                <a:cs typeface="Georgia Pro Condensed"/>
                <a:sym typeface="Georgia Pro Condensed"/>
              </a:rPr>
              <a:t>deplacement de DS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D6BA9B"/>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3352800"/>
            <a:chOff x="0" y="0"/>
            <a:chExt cx="2368158" cy="883042"/>
          </a:xfrm>
        </p:grpSpPr>
        <p:sp>
          <p:nvSpPr>
            <p:cNvPr name="Freeform 3" id="3"/>
            <p:cNvSpPr/>
            <p:nvPr/>
          </p:nvSpPr>
          <p:spPr>
            <a:xfrm flipH="false" flipV="false" rot="0">
              <a:off x="0" y="0"/>
              <a:ext cx="2368158" cy="883042"/>
            </a:xfrm>
            <a:custGeom>
              <a:avLst/>
              <a:gdLst/>
              <a:ahLst/>
              <a:cxnLst/>
              <a:rect r="r" b="b" t="t" l="l"/>
              <a:pathLst>
                <a:path h="883042" w="2368158">
                  <a:moveTo>
                    <a:pt x="0" y="0"/>
                  </a:moveTo>
                  <a:lnTo>
                    <a:pt x="2368158" y="0"/>
                  </a:lnTo>
                  <a:lnTo>
                    <a:pt x="2368158" y="883042"/>
                  </a:lnTo>
                  <a:lnTo>
                    <a:pt x="0" y="883042"/>
                  </a:lnTo>
                  <a:close/>
                </a:path>
              </a:pathLst>
            </a:custGeom>
            <a:solidFill>
              <a:srgbClr val="D6BA9B"/>
            </a:solidFill>
          </p:spPr>
        </p:sp>
        <p:sp>
          <p:nvSpPr>
            <p:cNvPr name="TextBox 4" id="4"/>
            <p:cNvSpPr txBox="true"/>
            <p:nvPr/>
          </p:nvSpPr>
          <p:spPr>
            <a:xfrm>
              <a:off x="0" y="-57150"/>
              <a:ext cx="2368158" cy="94019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666750" y="752475"/>
            <a:ext cx="10381156" cy="691520"/>
          </a:xfrm>
          <a:prstGeom prst="rect">
            <a:avLst/>
          </a:prstGeom>
        </p:spPr>
        <p:txBody>
          <a:bodyPr anchor="t" rtlCol="false" tIns="0" lIns="0" bIns="0" rIns="0">
            <a:spAutoFit/>
          </a:bodyPr>
          <a:lstStyle/>
          <a:p>
            <a:pPr algn="l" marL="0" indent="0" lvl="0">
              <a:lnSpc>
                <a:spcPts val="5100"/>
              </a:lnSpc>
              <a:spcBef>
                <a:spcPct val="0"/>
              </a:spcBef>
            </a:pPr>
            <a:r>
              <a:rPr lang="en-US" sz="5100">
                <a:solidFill>
                  <a:srgbClr val="121111"/>
                </a:solidFill>
                <a:latin typeface="Georgia Pro Condensed"/>
                <a:ea typeface="Georgia Pro Condensed"/>
                <a:cs typeface="Georgia Pro Condensed"/>
                <a:sym typeface="Georgia Pro Condensed"/>
              </a:rPr>
              <a:t>fonctionement de AC</a:t>
            </a:r>
          </a:p>
        </p:txBody>
      </p:sp>
      <p:sp>
        <p:nvSpPr>
          <p:cNvPr name="TextBox 6" id="6"/>
          <p:cNvSpPr txBox="true"/>
          <p:nvPr/>
        </p:nvSpPr>
        <p:spPr>
          <a:xfrm rot="0">
            <a:off x="223976" y="1367795"/>
            <a:ext cx="18144848" cy="10961367"/>
          </a:xfrm>
          <a:prstGeom prst="rect">
            <a:avLst/>
          </a:prstGeom>
        </p:spPr>
        <p:txBody>
          <a:bodyPr anchor="t" rtlCol="false" tIns="0" lIns="0" bIns="0" rIns="0">
            <a:spAutoFit/>
          </a:bodyPr>
          <a:lstStyle/>
          <a:p>
            <a:pPr algn="l">
              <a:lnSpc>
                <a:spcPts val="4830"/>
              </a:lnSpc>
            </a:pPr>
            <a:r>
              <a:rPr lang="en-US" sz="3450" spc="-51">
                <a:solidFill>
                  <a:srgbClr val="121111"/>
                </a:solidFill>
                <a:latin typeface="Helvetica World"/>
                <a:ea typeface="Helvetica World"/>
                <a:cs typeface="Helvetica World"/>
                <a:sym typeface="Helvetica World"/>
              </a:rPr>
              <a:t> </a:t>
            </a:r>
          </a:p>
          <a:p>
            <a:pPr algn="l">
              <a:lnSpc>
                <a:spcPts val="4830"/>
              </a:lnSpc>
            </a:pPr>
            <a:r>
              <a:rPr lang="en-US" sz="3450" spc="-51">
                <a:solidFill>
                  <a:srgbClr val="121111"/>
                </a:solidFill>
                <a:latin typeface="Helvetica World"/>
                <a:ea typeface="Helvetica World"/>
                <a:cs typeface="Helvetica World"/>
                <a:sym typeface="Helvetica World"/>
              </a:rPr>
              <a:t> Ac code la transposase</a:t>
            </a:r>
          </a:p>
          <a:p>
            <a:pPr algn="l">
              <a:lnSpc>
                <a:spcPts val="4830"/>
              </a:lnSpc>
            </a:pPr>
            <a:r>
              <a:rPr lang="en-US" sz="3450" spc="-51">
                <a:solidFill>
                  <a:srgbClr val="121111"/>
                </a:solidFill>
                <a:latin typeface="Helvetica World"/>
                <a:ea typeface="Helvetica World"/>
                <a:cs typeface="Helvetica World"/>
                <a:sym typeface="Helvetica World"/>
              </a:rPr>
              <a:t>L’élément Ac contient un gène fonctionnel qui produit l’enzyme transposase.</a:t>
            </a:r>
          </a:p>
          <a:p>
            <a:pPr algn="l">
              <a:lnSpc>
                <a:spcPts val="4830"/>
              </a:lnSpc>
            </a:pPr>
          </a:p>
          <a:p>
            <a:pPr algn="l">
              <a:lnSpc>
                <a:spcPts val="4830"/>
              </a:lnSpc>
            </a:pPr>
            <a:r>
              <a:rPr lang="en-US" sz="3450" spc="-51">
                <a:solidFill>
                  <a:srgbClr val="121111"/>
                </a:solidFill>
                <a:latin typeface="Helvetica World"/>
                <a:ea typeface="Helvetica World"/>
                <a:cs typeface="Helvetica World"/>
                <a:sym typeface="Helvetica World"/>
              </a:rPr>
              <a:t> La transposase reconnaît Ds</a:t>
            </a:r>
          </a:p>
          <a:p>
            <a:pPr algn="l">
              <a:lnSpc>
                <a:spcPts val="4830"/>
              </a:lnSpc>
            </a:pPr>
            <a:r>
              <a:rPr lang="en-US" sz="3450" spc="-51">
                <a:solidFill>
                  <a:srgbClr val="121111"/>
                </a:solidFill>
                <a:latin typeface="Helvetica World"/>
                <a:ea typeface="Helvetica World"/>
                <a:cs typeface="Helvetica World"/>
                <a:sym typeface="Helvetica World"/>
              </a:rPr>
              <a:t>La transposase se fixe sur les séquences répétées terminales situées aux extrémités de Ds.</a:t>
            </a:r>
          </a:p>
          <a:p>
            <a:pPr algn="l">
              <a:lnSpc>
                <a:spcPts val="4830"/>
              </a:lnSpc>
            </a:pPr>
          </a:p>
          <a:p>
            <a:pPr algn="l">
              <a:lnSpc>
                <a:spcPts val="4830"/>
              </a:lnSpc>
            </a:pPr>
            <a:r>
              <a:rPr lang="en-US" sz="3450" spc="-51">
                <a:solidFill>
                  <a:srgbClr val="121111"/>
                </a:solidFill>
                <a:latin typeface="Helvetica World"/>
                <a:ea typeface="Helvetica World"/>
                <a:cs typeface="Helvetica World"/>
                <a:sym typeface="Helvetica World"/>
              </a:rPr>
              <a:t> Excision de Ds</a:t>
            </a:r>
          </a:p>
          <a:p>
            <a:pPr algn="l">
              <a:lnSpc>
                <a:spcPts val="4830"/>
              </a:lnSpc>
            </a:pPr>
            <a:r>
              <a:rPr lang="en-US" sz="3450" spc="-51">
                <a:solidFill>
                  <a:srgbClr val="121111"/>
                </a:solidFill>
                <a:latin typeface="Helvetica World"/>
                <a:ea typeface="Helvetica World"/>
                <a:cs typeface="Helvetica World"/>
                <a:sym typeface="Helvetica World"/>
              </a:rPr>
              <a:t>La transposase coupe Ds de son site initial dans le chromosome.</a:t>
            </a:r>
          </a:p>
          <a:p>
            <a:pPr algn="l">
              <a:lnSpc>
                <a:spcPts val="4830"/>
              </a:lnSpc>
            </a:pPr>
          </a:p>
          <a:p>
            <a:pPr algn="l">
              <a:lnSpc>
                <a:spcPts val="4830"/>
              </a:lnSpc>
            </a:pPr>
            <a:r>
              <a:rPr lang="en-US" sz="3450" spc="-51">
                <a:solidFill>
                  <a:srgbClr val="121111"/>
                </a:solidFill>
                <a:latin typeface="Helvetica World"/>
                <a:ea typeface="Helvetica World"/>
                <a:cs typeface="Helvetica World"/>
                <a:sym typeface="Helvetica World"/>
              </a:rPr>
              <a:t> Insertion de Ds ailleurs</a:t>
            </a:r>
          </a:p>
          <a:p>
            <a:pPr algn="l">
              <a:lnSpc>
                <a:spcPts val="4830"/>
              </a:lnSpc>
            </a:pPr>
            <a:r>
              <a:rPr lang="en-US" sz="3450" spc="-51">
                <a:solidFill>
                  <a:srgbClr val="121111"/>
                </a:solidFill>
                <a:latin typeface="Helvetica World"/>
                <a:ea typeface="Helvetica World"/>
                <a:cs typeface="Helvetica World"/>
                <a:sym typeface="Helvetica World"/>
              </a:rPr>
              <a:t>Après l’excision, la transposase insère Ds dans un nouveau site du génome.</a:t>
            </a:r>
          </a:p>
          <a:p>
            <a:pPr algn="l">
              <a:lnSpc>
                <a:spcPts val="4830"/>
              </a:lnSpc>
            </a:pPr>
          </a:p>
          <a:p>
            <a:pPr algn="l">
              <a:lnSpc>
                <a:spcPts val="4830"/>
              </a:lnSpc>
            </a:pPr>
            <a:r>
              <a:rPr lang="en-US" sz="3450" spc="-51">
                <a:solidFill>
                  <a:srgbClr val="121111"/>
                </a:solidFill>
                <a:latin typeface="Helvetica World"/>
                <a:ea typeface="Helvetica World"/>
                <a:cs typeface="Helvetica World"/>
                <a:sym typeface="Helvetica World"/>
              </a:rPr>
              <a:t> </a:t>
            </a:r>
          </a:p>
          <a:p>
            <a:pPr algn="l">
              <a:lnSpc>
                <a:spcPts val="4830"/>
              </a:lnSpc>
            </a:pPr>
          </a:p>
          <a:p>
            <a:pPr algn="l">
              <a:lnSpc>
                <a:spcPts val="4830"/>
              </a:lnSpc>
            </a:pPr>
          </a:p>
          <a:p>
            <a:pPr algn="l">
              <a:lnSpc>
                <a:spcPts val="4830"/>
              </a:lnSpc>
            </a:pPr>
          </a:p>
          <a:p>
            <a:pPr algn="l" marL="0" indent="0" lvl="0">
              <a:lnSpc>
                <a:spcPts val="483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EE1E5"/>
        </a:solidFill>
      </p:bgPr>
    </p:bg>
    <p:spTree>
      <p:nvGrpSpPr>
        <p:cNvPr id="1" name=""/>
        <p:cNvGrpSpPr/>
        <p:nvPr/>
      </p:nvGrpSpPr>
      <p:grpSpPr>
        <a:xfrm>
          <a:off x="0" y="0"/>
          <a:ext cx="0" cy="0"/>
          <a:chOff x="0" y="0"/>
          <a:chExt cx="0" cy="0"/>
        </a:xfrm>
      </p:grpSpPr>
      <p:grpSp>
        <p:nvGrpSpPr>
          <p:cNvPr name="Group 2" id="2"/>
          <p:cNvGrpSpPr/>
          <p:nvPr/>
        </p:nvGrpSpPr>
        <p:grpSpPr>
          <a:xfrm rot="0">
            <a:off x="2457889" y="-12700"/>
            <a:ext cx="15092311" cy="10299700"/>
            <a:chOff x="0" y="0"/>
            <a:chExt cx="1297975" cy="885799"/>
          </a:xfrm>
        </p:grpSpPr>
        <p:sp>
          <p:nvSpPr>
            <p:cNvPr name="Freeform 3" id="3"/>
            <p:cNvSpPr/>
            <p:nvPr/>
          </p:nvSpPr>
          <p:spPr>
            <a:xfrm flipH="false" flipV="false" rot="0">
              <a:off x="0" y="0"/>
              <a:ext cx="1297975" cy="885799"/>
            </a:xfrm>
            <a:custGeom>
              <a:avLst/>
              <a:gdLst/>
              <a:ahLst/>
              <a:cxnLst/>
              <a:rect r="r" b="b" t="t" l="l"/>
              <a:pathLst>
                <a:path h="885799" w="1297975">
                  <a:moveTo>
                    <a:pt x="0" y="0"/>
                  </a:moveTo>
                  <a:lnTo>
                    <a:pt x="1297975" y="0"/>
                  </a:lnTo>
                  <a:lnTo>
                    <a:pt x="1297975" y="885799"/>
                  </a:lnTo>
                  <a:lnTo>
                    <a:pt x="0" y="885799"/>
                  </a:lnTo>
                  <a:close/>
                </a:path>
              </a:pathLst>
            </a:custGeom>
            <a:blipFill>
              <a:blip r:embed="rId2"/>
              <a:stretch>
                <a:fillRect l="-1215" t="0" r="-1215" b="0"/>
              </a:stretch>
            </a:blipFill>
          </p:spPr>
        </p:sp>
      </p:grpSp>
      <p:sp>
        <p:nvSpPr>
          <p:cNvPr name="Freeform 4" id="4"/>
          <p:cNvSpPr/>
          <p:nvPr/>
        </p:nvSpPr>
        <p:spPr>
          <a:xfrm flipH="false" flipV="false" rot="-3117037">
            <a:off x="8947742" y="7656091"/>
            <a:ext cx="2112604" cy="1859092"/>
          </a:xfrm>
          <a:custGeom>
            <a:avLst/>
            <a:gdLst/>
            <a:ahLst/>
            <a:cxnLst/>
            <a:rect r="r" b="b" t="t" l="l"/>
            <a:pathLst>
              <a:path h="1859092" w="2112604">
                <a:moveTo>
                  <a:pt x="0" y="0"/>
                </a:moveTo>
                <a:lnTo>
                  <a:pt x="2112604" y="0"/>
                </a:lnTo>
                <a:lnTo>
                  <a:pt x="2112604" y="1859091"/>
                </a:lnTo>
                <a:lnTo>
                  <a:pt x="0" y="1859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D6BA9B"/>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3352800"/>
            <a:chOff x="0" y="0"/>
            <a:chExt cx="2368158" cy="883042"/>
          </a:xfrm>
        </p:grpSpPr>
        <p:sp>
          <p:nvSpPr>
            <p:cNvPr name="Freeform 3" id="3"/>
            <p:cNvSpPr/>
            <p:nvPr/>
          </p:nvSpPr>
          <p:spPr>
            <a:xfrm flipH="false" flipV="false" rot="0">
              <a:off x="0" y="0"/>
              <a:ext cx="2368158" cy="883042"/>
            </a:xfrm>
            <a:custGeom>
              <a:avLst/>
              <a:gdLst/>
              <a:ahLst/>
              <a:cxnLst/>
              <a:rect r="r" b="b" t="t" l="l"/>
              <a:pathLst>
                <a:path h="883042" w="2368158">
                  <a:moveTo>
                    <a:pt x="0" y="0"/>
                  </a:moveTo>
                  <a:lnTo>
                    <a:pt x="2368158" y="0"/>
                  </a:lnTo>
                  <a:lnTo>
                    <a:pt x="2368158" y="883042"/>
                  </a:lnTo>
                  <a:lnTo>
                    <a:pt x="0" y="883042"/>
                  </a:lnTo>
                  <a:close/>
                </a:path>
              </a:pathLst>
            </a:custGeom>
            <a:solidFill>
              <a:srgbClr val="D6BA9B"/>
            </a:solidFill>
          </p:spPr>
        </p:sp>
        <p:sp>
          <p:nvSpPr>
            <p:cNvPr name="TextBox 4" id="4"/>
            <p:cNvSpPr txBox="true"/>
            <p:nvPr/>
          </p:nvSpPr>
          <p:spPr>
            <a:xfrm>
              <a:off x="0" y="-57150"/>
              <a:ext cx="2368158" cy="94019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666750" y="752475"/>
            <a:ext cx="10381156" cy="691520"/>
          </a:xfrm>
          <a:prstGeom prst="rect">
            <a:avLst/>
          </a:prstGeom>
        </p:spPr>
        <p:txBody>
          <a:bodyPr anchor="t" rtlCol="false" tIns="0" lIns="0" bIns="0" rIns="0">
            <a:spAutoFit/>
          </a:bodyPr>
          <a:lstStyle/>
          <a:p>
            <a:pPr algn="l" marL="0" indent="0" lvl="0">
              <a:lnSpc>
                <a:spcPts val="5100"/>
              </a:lnSpc>
              <a:spcBef>
                <a:spcPct val="0"/>
              </a:spcBef>
            </a:pPr>
            <a:r>
              <a:rPr lang="en-US" sz="5100">
                <a:solidFill>
                  <a:srgbClr val="121111"/>
                </a:solidFill>
                <a:latin typeface="Georgia Pro Condensed"/>
                <a:ea typeface="Georgia Pro Condensed"/>
                <a:cs typeface="Georgia Pro Condensed"/>
                <a:sym typeface="Georgia Pro Condensed"/>
              </a:rPr>
              <a:t>Conclusion</a:t>
            </a:r>
          </a:p>
        </p:txBody>
      </p:sp>
      <p:sp>
        <p:nvSpPr>
          <p:cNvPr name="TextBox 6" id="6"/>
          <p:cNvSpPr txBox="true"/>
          <p:nvPr/>
        </p:nvSpPr>
        <p:spPr>
          <a:xfrm rot="0">
            <a:off x="422074" y="2160686"/>
            <a:ext cx="17085684" cy="4517387"/>
          </a:xfrm>
          <a:prstGeom prst="rect">
            <a:avLst/>
          </a:prstGeom>
        </p:spPr>
        <p:txBody>
          <a:bodyPr anchor="t" rtlCol="false" tIns="0" lIns="0" bIns="0" rIns="0">
            <a:spAutoFit/>
          </a:bodyPr>
          <a:lstStyle/>
          <a:p>
            <a:pPr algn="l" marL="0" indent="0" lvl="0">
              <a:lnSpc>
                <a:spcPts val="5110"/>
              </a:lnSpc>
            </a:pPr>
            <a:r>
              <a:rPr lang="en-US" sz="3650" spc="-54">
                <a:solidFill>
                  <a:srgbClr val="121111"/>
                </a:solidFill>
                <a:latin typeface="Helvetica World"/>
                <a:ea typeface="Helvetica World"/>
                <a:cs typeface="Helvetica World"/>
                <a:sym typeface="Helvetica World"/>
              </a:rPr>
              <a:t>La technique de Barbara McClintock a montré que le génome n’est pas fixe mais dynamique. La découverte des éléments transposables Ac et Ds a permis de comprendre que certains segments d’ADN peuvent se déplacer, provoquer l’activation ou l’inactivation des gènes et expliquer l’instabilité génétique observée (ex : grains de maïs tachetés). Cette technique a ouvert la voie à la génétique moderne, en révélant un nouveau mécanisme de régulation de l’expression génique et en ayant de nombreuses applications en recherche, biotechnologie et amélioration génétique.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6BA9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6BA9B"/>
        </a:solidFill>
      </p:bgPr>
    </p:bg>
    <p:spTree>
      <p:nvGrpSpPr>
        <p:cNvPr id="1" name=""/>
        <p:cNvGrpSpPr/>
        <p:nvPr/>
      </p:nvGrpSpPr>
      <p:grpSpPr>
        <a:xfrm>
          <a:off x="0" y="0"/>
          <a:ext cx="0" cy="0"/>
          <a:chOff x="0" y="0"/>
          <a:chExt cx="0" cy="0"/>
        </a:xfrm>
      </p:grpSpPr>
      <p:sp>
        <p:nvSpPr>
          <p:cNvPr name="TextBox 2" id="2"/>
          <p:cNvSpPr txBox="true"/>
          <p:nvPr/>
        </p:nvSpPr>
        <p:spPr>
          <a:xfrm rot="0">
            <a:off x="398867" y="1865843"/>
            <a:ext cx="15646118" cy="12781280"/>
          </a:xfrm>
          <a:prstGeom prst="rect">
            <a:avLst/>
          </a:prstGeom>
        </p:spPr>
        <p:txBody>
          <a:bodyPr anchor="t" rtlCol="false" tIns="0" lIns="0" bIns="0" rIns="0">
            <a:spAutoFit/>
          </a:bodyPr>
          <a:lstStyle/>
          <a:p>
            <a:pPr algn="l" marL="993136" indent="-496568" lvl="1">
              <a:lnSpc>
                <a:spcPts val="5979"/>
              </a:lnSpc>
              <a:buAutoNum type="arabicPeriod" startAt="1"/>
            </a:pPr>
            <a:r>
              <a:rPr lang="en-US" sz="4599" spc="-68">
                <a:solidFill>
                  <a:srgbClr val="000000"/>
                </a:solidFill>
                <a:latin typeface="Helvetica World"/>
                <a:ea typeface="Helvetica World"/>
                <a:cs typeface="Helvetica World"/>
                <a:sym typeface="Helvetica World"/>
              </a:rPr>
              <a:t> Introduction </a:t>
            </a:r>
          </a:p>
          <a:p>
            <a:pPr algn="l" marL="993136" indent="-496568" lvl="1">
              <a:lnSpc>
                <a:spcPts val="5979"/>
              </a:lnSpc>
              <a:buAutoNum type="arabicPeriod" startAt="1"/>
            </a:pPr>
            <a:r>
              <a:rPr lang="en-US" sz="4599" spc="-68">
                <a:solidFill>
                  <a:srgbClr val="000000"/>
                </a:solidFill>
                <a:latin typeface="Helvetica World"/>
                <a:ea typeface="Helvetica World"/>
                <a:cs typeface="Helvetica World"/>
                <a:sym typeface="Helvetica World"/>
              </a:rPr>
              <a:t>Les technique utilisées</a:t>
            </a:r>
          </a:p>
          <a:p>
            <a:pPr algn="l" marL="993136" indent="-496568" lvl="1">
              <a:lnSpc>
                <a:spcPts val="5979"/>
              </a:lnSpc>
              <a:buAutoNum type="arabicPeriod" startAt="1"/>
            </a:pPr>
            <a:r>
              <a:rPr lang="en-US" sz="4599" spc="-68">
                <a:solidFill>
                  <a:srgbClr val="000000"/>
                </a:solidFill>
                <a:latin typeface="Helvetica World"/>
                <a:ea typeface="Helvetica World"/>
                <a:cs typeface="Helvetica World"/>
                <a:sym typeface="Helvetica World"/>
              </a:rPr>
              <a:t>Loci mutable</a:t>
            </a:r>
          </a:p>
          <a:p>
            <a:pPr algn="l" marL="993136" indent="-496568" lvl="1">
              <a:lnSpc>
                <a:spcPts val="5979"/>
              </a:lnSpc>
              <a:buAutoNum type="arabicPeriod" startAt="1"/>
            </a:pPr>
            <a:r>
              <a:rPr lang="en-US" sz="4599" spc="-68">
                <a:solidFill>
                  <a:srgbClr val="000000"/>
                </a:solidFill>
                <a:latin typeface="Helvetica World"/>
                <a:ea typeface="Helvetica World"/>
                <a:cs typeface="Helvetica World"/>
                <a:sym typeface="Helvetica World"/>
              </a:rPr>
              <a:t>Réarengement chromosomique et Ds</a:t>
            </a:r>
          </a:p>
          <a:p>
            <a:pPr algn="l" marL="993136" indent="-496568" lvl="1">
              <a:lnSpc>
                <a:spcPts val="5979"/>
              </a:lnSpc>
              <a:buAutoNum type="arabicPeriod" startAt="1"/>
            </a:pPr>
            <a:r>
              <a:rPr lang="en-US" sz="4599" spc="-68">
                <a:solidFill>
                  <a:srgbClr val="000000"/>
                </a:solidFill>
                <a:latin typeface="Helvetica World"/>
                <a:ea typeface="Helvetica World"/>
                <a:cs typeface="Helvetica World"/>
                <a:sym typeface="Helvetica World"/>
              </a:rPr>
              <a:t>Fonctionement de Ac</a:t>
            </a:r>
          </a:p>
          <a:p>
            <a:pPr algn="l" marL="993136" indent="-496568" lvl="1">
              <a:lnSpc>
                <a:spcPts val="5979"/>
              </a:lnSpc>
              <a:buAutoNum type="arabicPeriod" startAt="1"/>
            </a:pPr>
            <a:r>
              <a:rPr lang="en-US" sz="4599" spc="-68">
                <a:solidFill>
                  <a:srgbClr val="000000"/>
                </a:solidFill>
                <a:latin typeface="Helvetica World"/>
                <a:ea typeface="Helvetica World"/>
                <a:cs typeface="Helvetica World"/>
                <a:sym typeface="Helvetica World"/>
              </a:rPr>
              <a:t>Conclusion</a:t>
            </a:r>
          </a:p>
          <a:p>
            <a:pPr algn="ctr">
              <a:lnSpc>
                <a:spcPts val="5979"/>
              </a:lnSpc>
            </a:pPr>
          </a:p>
          <a:p>
            <a:pPr algn="ctr">
              <a:lnSpc>
                <a:spcPts val="5979"/>
              </a:lnSpc>
            </a:pPr>
          </a:p>
          <a:p>
            <a:pPr algn="ctr">
              <a:lnSpc>
                <a:spcPts val="5979"/>
              </a:lnSpc>
            </a:pPr>
          </a:p>
          <a:p>
            <a:pPr algn="ctr">
              <a:lnSpc>
                <a:spcPts val="5979"/>
              </a:lnSpc>
            </a:pPr>
          </a:p>
          <a:p>
            <a:pPr algn="ctr">
              <a:lnSpc>
                <a:spcPts val="5979"/>
              </a:lnSpc>
            </a:pPr>
          </a:p>
          <a:p>
            <a:pPr algn="ctr">
              <a:lnSpc>
                <a:spcPts val="5979"/>
              </a:lnSpc>
            </a:pPr>
          </a:p>
          <a:p>
            <a:pPr algn="ctr">
              <a:lnSpc>
                <a:spcPts val="5979"/>
              </a:lnSpc>
            </a:pPr>
          </a:p>
          <a:p>
            <a:pPr algn="ctr">
              <a:lnSpc>
                <a:spcPts val="5979"/>
              </a:lnSpc>
            </a:pPr>
          </a:p>
          <a:p>
            <a:pPr algn="ctr">
              <a:lnSpc>
                <a:spcPts val="5979"/>
              </a:lnSpc>
            </a:pPr>
          </a:p>
          <a:p>
            <a:pPr algn="ctr">
              <a:lnSpc>
                <a:spcPts val="5979"/>
              </a:lnSpc>
            </a:pPr>
          </a:p>
          <a:p>
            <a:pPr algn="ctr">
              <a:lnSpc>
                <a:spcPts val="5979"/>
              </a:lnSpc>
              <a:spcBef>
                <a:spcPct val="0"/>
              </a:spcBef>
            </a:pPr>
          </a:p>
        </p:txBody>
      </p:sp>
      <p:sp>
        <p:nvSpPr>
          <p:cNvPr name="Freeform 3" id="3"/>
          <p:cNvSpPr/>
          <p:nvPr/>
        </p:nvSpPr>
        <p:spPr>
          <a:xfrm flipH="false" flipV="false" rot="0">
            <a:off x="0" y="148980"/>
            <a:ext cx="18288000" cy="9989039"/>
          </a:xfrm>
          <a:custGeom>
            <a:avLst/>
            <a:gdLst/>
            <a:ahLst/>
            <a:cxnLst/>
            <a:rect r="r" b="b" t="t" l="l"/>
            <a:pathLst>
              <a:path h="9989039" w="18288000">
                <a:moveTo>
                  <a:pt x="0" y="0"/>
                </a:moveTo>
                <a:lnTo>
                  <a:pt x="18288000" y="0"/>
                </a:lnTo>
                <a:lnTo>
                  <a:pt x="18288000" y="9989040"/>
                </a:lnTo>
                <a:lnTo>
                  <a:pt x="0" y="9989040"/>
                </a:lnTo>
                <a:lnTo>
                  <a:pt x="0" y="0"/>
                </a:lnTo>
                <a:close/>
              </a:path>
            </a:pathLst>
          </a:custGeom>
          <a:blipFill>
            <a:blip r:embed="rId2">
              <a:alphaModFix amt="31000"/>
            </a:blip>
            <a:stretch>
              <a:fillRect l="-5276" t="0" r="0" b="-573"/>
            </a:stretch>
          </a:blipFill>
        </p:spPr>
      </p:sp>
      <p:sp>
        <p:nvSpPr>
          <p:cNvPr name="TextBox 4" id="4"/>
          <p:cNvSpPr txBox="true"/>
          <p:nvPr/>
        </p:nvSpPr>
        <p:spPr>
          <a:xfrm rot="0">
            <a:off x="398867" y="313856"/>
            <a:ext cx="6919878" cy="919481"/>
          </a:xfrm>
          <a:prstGeom prst="rect">
            <a:avLst/>
          </a:prstGeom>
        </p:spPr>
        <p:txBody>
          <a:bodyPr anchor="t" rtlCol="false" tIns="0" lIns="0" bIns="0" rIns="0">
            <a:spAutoFit/>
          </a:bodyPr>
          <a:lstStyle/>
          <a:p>
            <a:pPr algn="ctr">
              <a:lnSpc>
                <a:spcPts val="7279"/>
              </a:lnSpc>
              <a:spcBef>
                <a:spcPct val="0"/>
              </a:spcBef>
            </a:pPr>
            <a:r>
              <a:rPr lang="en-US" sz="5599" spc="-83">
                <a:solidFill>
                  <a:srgbClr val="000000"/>
                </a:solidFill>
                <a:latin typeface="Helvetica World"/>
                <a:ea typeface="Helvetica World"/>
                <a:cs typeface="Helvetica World"/>
                <a:sym typeface="Helvetica World"/>
              </a:rPr>
              <a:t>PLAN DE TRAVAIL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6BA9B"/>
        </a:solidFill>
      </p:bgPr>
    </p:bg>
    <p:spTree>
      <p:nvGrpSpPr>
        <p:cNvPr id="1" name=""/>
        <p:cNvGrpSpPr/>
        <p:nvPr/>
      </p:nvGrpSpPr>
      <p:grpSpPr>
        <a:xfrm>
          <a:off x="0" y="0"/>
          <a:ext cx="0" cy="0"/>
          <a:chOff x="0" y="0"/>
          <a:chExt cx="0" cy="0"/>
        </a:xfrm>
      </p:grpSpPr>
      <p:grpSp>
        <p:nvGrpSpPr>
          <p:cNvPr name="Group 2" id="2"/>
          <p:cNvGrpSpPr/>
          <p:nvPr/>
        </p:nvGrpSpPr>
        <p:grpSpPr>
          <a:xfrm rot="0">
            <a:off x="11210163" y="2161739"/>
            <a:ext cx="7492317" cy="10287000"/>
            <a:chOff x="0" y="0"/>
            <a:chExt cx="1973285" cy="2709333"/>
          </a:xfrm>
        </p:grpSpPr>
        <p:sp>
          <p:nvSpPr>
            <p:cNvPr name="Freeform 3" id="3"/>
            <p:cNvSpPr/>
            <p:nvPr/>
          </p:nvSpPr>
          <p:spPr>
            <a:xfrm flipH="false" flipV="false" rot="0">
              <a:off x="0" y="0"/>
              <a:ext cx="1973285" cy="2709333"/>
            </a:xfrm>
            <a:custGeom>
              <a:avLst/>
              <a:gdLst/>
              <a:ahLst/>
              <a:cxnLst/>
              <a:rect r="r" b="b" t="t" l="l"/>
              <a:pathLst>
                <a:path h="2709333" w="1973285">
                  <a:moveTo>
                    <a:pt x="0" y="0"/>
                  </a:moveTo>
                  <a:lnTo>
                    <a:pt x="1973285" y="0"/>
                  </a:lnTo>
                  <a:lnTo>
                    <a:pt x="1973285" y="2709333"/>
                  </a:lnTo>
                  <a:lnTo>
                    <a:pt x="0" y="2709333"/>
                  </a:lnTo>
                  <a:close/>
                </a:path>
              </a:pathLst>
            </a:custGeom>
            <a:solidFill>
              <a:srgbClr val="D6BA9B"/>
            </a:solidFill>
          </p:spPr>
        </p:sp>
        <p:sp>
          <p:nvSpPr>
            <p:cNvPr name="TextBox 4" id="4"/>
            <p:cNvSpPr txBox="true"/>
            <p:nvPr/>
          </p:nvSpPr>
          <p:spPr>
            <a:xfrm>
              <a:off x="0" y="-57150"/>
              <a:ext cx="1973285" cy="2766483"/>
            </a:xfrm>
            <a:prstGeom prst="rect">
              <a:avLst/>
            </a:prstGeom>
          </p:spPr>
          <p:txBody>
            <a:bodyPr anchor="ctr" rtlCol="false" tIns="50800" lIns="50800" bIns="50800" rIns="50800"/>
            <a:lstStyle/>
            <a:p>
              <a:pPr algn="ctr">
                <a:lnSpc>
                  <a:spcPts val="3779"/>
                </a:lnSpc>
              </a:pPr>
            </a:p>
            <a:p>
              <a:pPr algn="ctr">
                <a:lnSpc>
                  <a:spcPts val="3779"/>
                </a:lnSpc>
              </a:pPr>
            </a:p>
            <a:p>
              <a:pPr algn="ctr">
                <a:lnSpc>
                  <a:spcPts val="3779"/>
                </a:lnSpc>
              </a:pPr>
              <a:r>
                <a:rPr lang="en-US" sz="2699" spc="-40">
                  <a:solidFill>
                    <a:srgbClr val="000000"/>
                  </a:solidFill>
                  <a:latin typeface="Helvetica World"/>
                  <a:ea typeface="Helvetica World"/>
                  <a:cs typeface="Helvetica World"/>
                  <a:sym typeface="Helvetica World"/>
                </a:rPr>
                <a:t>ses travaux ont ouvert la voie à:</a:t>
              </a:r>
            </a:p>
            <a:p>
              <a:pPr algn="ctr">
                <a:lnSpc>
                  <a:spcPts val="3779"/>
                </a:lnSpc>
              </a:pPr>
              <a:r>
                <a:rPr lang="en-US" sz="2699" spc="-40">
                  <a:solidFill>
                    <a:srgbClr val="000000"/>
                  </a:solidFill>
                  <a:latin typeface="Helvetica World"/>
                  <a:ea typeface="Helvetica World"/>
                  <a:cs typeface="Helvetica World"/>
                  <a:sym typeface="Helvetica World"/>
                </a:rPr>
                <a:t>la génétique moderne </a:t>
              </a:r>
            </a:p>
            <a:p>
              <a:pPr algn="ctr">
                <a:lnSpc>
                  <a:spcPts val="3779"/>
                </a:lnSpc>
              </a:pPr>
              <a:r>
                <a:rPr lang="en-US" sz="2699">
                  <a:solidFill>
                    <a:srgbClr val="000000"/>
                  </a:solidFill>
                  <a:latin typeface="Helvetica World"/>
                  <a:ea typeface="Helvetica World"/>
                  <a:cs typeface="Helvetica World"/>
                  <a:sym typeface="Helvetica World"/>
                </a:rPr>
                <a:t>l étude des éléments transposables</a:t>
              </a:r>
            </a:p>
            <a:p>
              <a:pPr algn="ctr">
                <a:lnSpc>
                  <a:spcPts val="3779"/>
                </a:lnSpc>
              </a:pPr>
              <a:r>
                <a:rPr lang="en-US" sz="2699">
                  <a:solidFill>
                    <a:srgbClr val="000000"/>
                  </a:solidFill>
                  <a:latin typeface="Helvetica World"/>
                  <a:ea typeface="Helvetica World"/>
                  <a:cs typeface="Helvetica World"/>
                  <a:sym typeface="Helvetica World"/>
                </a:rPr>
                <a:t>l'ingénierie génétique et la biotechnologie</a:t>
              </a:r>
            </a:p>
            <a:p>
              <a:pPr algn="ctr">
                <a:lnSpc>
                  <a:spcPts val="3779"/>
                </a:lnSpc>
              </a:pPr>
            </a:p>
          </p:txBody>
        </p:sp>
      </p:grpSp>
      <p:sp>
        <p:nvSpPr>
          <p:cNvPr name="Freeform 5" id="5"/>
          <p:cNvSpPr/>
          <p:nvPr/>
        </p:nvSpPr>
        <p:spPr>
          <a:xfrm flipH="false" flipV="false" rot="0">
            <a:off x="10795683" y="0"/>
            <a:ext cx="7492317" cy="6029493"/>
          </a:xfrm>
          <a:custGeom>
            <a:avLst/>
            <a:gdLst/>
            <a:ahLst/>
            <a:cxnLst/>
            <a:rect r="r" b="b" t="t" l="l"/>
            <a:pathLst>
              <a:path h="6029493" w="7492317">
                <a:moveTo>
                  <a:pt x="0" y="0"/>
                </a:moveTo>
                <a:lnTo>
                  <a:pt x="7492317" y="0"/>
                </a:lnTo>
                <a:lnTo>
                  <a:pt x="7492317" y="6029493"/>
                </a:lnTo>
                <a:lnTo>
                  <a:pt x="0" y="6029493"/>
                </a:lnTo>
                <a:lnTo>
                  <a:pt x="0" y="0"/>
                </a:lnTo>
                <a:close/>
              </a:path>
            </a:pathLst>
          </a:custGeom>
          <a:blipFill>
            <a:blip r:embed="rId2"/>
            <a:stretch>
              <a:fillRect l="-37515" t="0" r="-3360" b="0"/>
            </a:stretch>
          </a:blipFill>
        </p:spPr>
      </p:sp>
      <p:sp>
        <p:nvSpPr>
          <p:cNvPr name="TextBox 6" id="6"/>
          <p:cNvSpPr txBox="true"/>
          <p:nvPr/>
        </p:nvSpPr>
        <p:spPr>
          <a:xfrm rot="0">
            <a:off x="400560" y="515629"/>
            <a:ext cx="6886575" cy="691520"/>
          </a:xfrm>
          <a:prstGeom prst="rect">
            <a:avLst/>
          </a:prstGeom>
        </p:spPr>
        <p:txBody>
          <a:bodyPr anchor="t" rtlCol="false" tIns="0" lIns="0" bIns="0" rIns="0">
            <a:spAutoFit/>
          </a:bodyPr>
          <a:lstStyle/>
          <a:p>
            <a:pPr algn="l" marL="0" indent="0" lvl="0">
              <a:lnSpc>
                <a:spcPts val="5100"/>
              </a:lnSpc>
              <a:spcBef>
                <a:spcPct val="0"/>
              </a:spcBef>
            </a:pPr>
            <a:r>
              <a:rPr lang="en-US" sz="5100">
                <a:solidFill>
                  <a:srgbClr val="121111"/>
                </a:solidFill>
                <a:latin typeface="Georgia Pro Condensed"/>
                <a:ea typeface="Georgia Pro Condensed"/>
                <a:cs typeface="Georgia Pro Condensed"/>
                <a:sym typeface="Georgia Pro Condensed"/>
              </a:rPr>
              <a:t>1/Introduction  </a:t>
            </a:r>
          </a:p>
        </p:txBody>
      </p:sp>
      <p:sp>
        <p:nvSpPr>
          <p:cNvPr name="TextBox 7" id="7"/>
          <p:cNvSpPr txBox="true"/>
          <p:nvPr/>
        </p:nvSpPr>
        <p:spPr>
          <a:xfrm rot="0">
            <a:off x="193320" y="1503653"/>
            <a:ext cx="10395123" cy="8985005"/>
          </a:xfrm>
          <a:prstGeom prst="rect">
            <a:avLst/>
          </a:prstGeom>
        </p:spPr>
        <p:txBody>
          <a:bodyPr anchor="t" rtlCol="false" tIns="0" lIns="0" bIns="0" rIns="0">
            <a:spAutoFit/>
          </a:bodyPr>
          <a:lstStyle/>
          <a:p>
            <a:pPr algn="l">
              <a:lnSpc>
                <a:spcPts val="4783"/>
              </a:lnSpc>
            </a:pPr>
            <a:r>
              <a:rPr lang="en-US" sz="3416" spc="-51">
                <a:solidFill>
                  <a:srgbClr val="121111"/>
                </a:solidFill>
                <a:latin typeface="Helvetica World"/>
                <a:ea typeface="Helvetica World"/>
                <a:cs typeface="Helvetica World"/>
                <a:sym typeface="Helvetica World"/>
              </a:rPr>
              <a:t>Barbara McClintock (1902-1992) est une généticienne américaine, célèbre pour sa découverte des transposons  est considéré comme l`une des plus grandes généticienne du XXe  siècle </a:t>
            </a:r>
          </a:p>
          <a:p>
            <a:pPr algn="l">
              <a:lnSpc>
                <a:spcPts val="4783"/>
              </a:lnSpc>
            </a:pPr>
            <a:r>
              <a:rPr lang="en-US" sz="3416" spc="-51">
                <a:solidFill>
                  <a:srgbClr val="121111"/>
                </a:solidFill>
                <a:latin typeface="Helvetica World"/>
                <a:ea typeface="Helvetica World"/>
                <a:cs typeface="Helvetica World"/>
                <a:sym typeface="Helvetica World"/>
              </a:rPr>
              <a:t>elle se spécialise en cytogénétique du mais combinant l'étude  des chromosomes et des phénotypes visibles</a:t>
            </a:r>
          </a:p>
          <a:p>
            <a:pPr algn="l">
              <a:lnSpc>
                <a:spcPts val="4783"/>
              </a:lnSpc>
            </a:pPr>
            <a:r>
              <a:rPr lang="en-US" sz="3416" spc="-51">
                <a:solidFill>
                  <a:srgbClr val="121111"/>
                </a:solidFill>
                <a:latin typeface="Helvetica World"/>
                <a:ea typeface="Helvetica World"/>
                <a:cs typeface="Helvetica World"/>
                <a:sym typeface="Helvetica World"/>
              </a:rPr>
              <a:t>en 1940-1950  elle a découvert que certain gènes peuvent se déplacer dans le génome ,provoquant des mutations ou des changement de couleurs sur les grains de mais </a:t>
            </a:r>
          </a:p>
          <a:p>
            <a:pPr algn="l">
              <a:lnSpc>
                <a:spcPts val="4783"/>
              </a:lnSpc>
            </a:pPr>
            <a:r>
              <a:rPr lang="en-US" sz="3416" spc="-51">
                <a:solidFill>
                  <a:srgbClr val="121111"/>
                </a:solidFill>
                <a:latin typeface="Helvetica World"/>
                <a:ea typeface="Helvetica World"/>
                <a:cs typeface="Helvetica World"/>
                <a:sym typeface="Helvetica World"/>
              </a:rPr>
              <a:t>en 1983, elle a reçue le prix de Nobel de médecine pour ses travaux sure les élément transposable</a:t>
            </a:r>
          </a:p>
          <a:p>
            <a:pPr algn="l">
              <a:lnSpc>
                <a:spcPts val="4783"/>
              </a:lnSpc>
            </a:pPr>
          </a:p>
          <a:p>
            <a:pPr algn="l">
              <a:lnSpc>
                <a:spcPts val="9865"/>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6BA9B"/>
        </a:solidFill>
      </p:bgPr>
    </p:bg>
    <p:spTree>
      <p:nvGrpSpPr>
        <p:cNvPr id="1" name=""/>
        <p:cNvGrpSpPr/>
        <p:nvPr/>
      </p:nvGrpSpPr>
      <p:grpSpPr>
        <a:xfrm>
          <a:off x="0" y="0"/>
          <a:ext cx="0" cy="0"/>
          <a:chOff x="0" y="0"/>
          <a:chExt cx="0" cy="0"/>
        </a:xfrm>
      </p:grpSpPr>
      <p:grpSp>
        <p:nvGrpSpPr>
          <p:cNvPr name="Group 2" id="2"/>
          <p:cNvGrpSpPr/>
          <p:nvPr/>
        </p:nvGrpSpPr>
        <p:grpSpPr>
          <a:xfrm rot="0">
            <a:off x="11678859" y="422435"/>
            <a:ext cx="6027408" cy="4239305"/>
            <a:chOff x="0" y="0"/>
            <a:chExt cx="1300521" cy="914706"/>
          </a:xfrm>
        </p:grpSpPr>
        <p:sp>
          <p:nvSpPr>
            <p:cNvPr name="Freeform 3" id="3"/>
            <p:cNvSpPr/>
            <p:nvPr/>
          </p:nvSpPr>
          <p:spPr>
            <a:xfrm flipH="false" flipV="false" rot="0">
              <a:off x="0" y="0"/>
              <a:ext cx="1300521" cy="914706"/>
            </a:xfrm>
            <a:custGeom>
              <a:avLst/>
              <a:gdLst/>
              <a:ahLst/>
              <a:cxnLst/>
              <a:rect r="r" b="b" t="t" l="l"/>
              <a:pathLst>
                <a:path h="914706" w="1300521">
                  <a:moveTo>
                    <a:pt x="25689" y="0"/>
                  </a:moveTo>
                  <a:lnTo>
                    <a:pt x="1274832" y="0"/>
                  </a:lnTo>
                  <a:cubicBezTo>
                    <a:pt x="1289020" y="0"/>
                    <a:pt x="1300521" y="11501"/>
                    <a:pt x="1300521" y="25689"/>
                  </a:cubicBezTo>
                  <a:lnTo>
                    <a:pt x="1300521" y="889017"/>
                  </a:lnTo>
                  <a:cubicBezTo>
                    <a:pt x="1300521" y="903205"/>
                    <a:pt x="1289020" y="914706"/>
                    <a:pt x="1274832" y="914706"/>
                  </a:cubicBezTo>
                  <a:lnTo>
                    <a:pt x="25689" y="914706"/>
                  </a:lnTo>
                  <a:cubicBezTo>
                    <a:pt x="11501" y="914706"/>
                    <a:pt x="0" y="903205"/>
                    <a:pt x="0" y="889017"/>
                  </a:cubicBezTo>
                  <a:lnTo>
                    <a:pt x="0" y="25689"/>
                  </a:lnTo>
                  <a:cubicBezTo>
                    <a:pt x="0" y="11501"/>
                    <a:pt x="11501" y="0"/>
                    <a:pt x="25689" y="0"/>
                  </a:cubicBezTo>
                  <a:close/>
                </a:path>
              </a:pathLst>
            </a:custGeom>
            <a:blipFill>
              <a:blip r:embed="rId2"/>
              <a:stretch>
                <a:fillRect l="-12566" t="0" r="-12566" b="0"/>
              </a:stretch>
            </a:blipFill>
            <a:ln cap="sq">
              <a:noFill/>
              <a:prstDash val="solid"/>
              <a:miter/>
            </a:ln>
          </p:spPr>
        </p:sp>
      </p:grpSp>
      <p:grpSp>
        <p:nvGrpSpPr>
          <p:cNvPr name="Group 4" id="4"/>
          <p:cNvGrpSpPr/>
          <p:nvPr/>
        </p:nvGrpSpPr>
        <p:grpSpPr>
          <a:xfrm rot="0">
            <a:off x="11678859" y="5370211"/>
            <a:ext cx="6027408" cy="3888089"/>
            <a:chOff x="0" y="0"/>
            <a:chExt cx="1300521" cy="838925"/>
          </a:xfrm>
        </p:grpSpPr>
        <p:sp>
          <p:nvSpPr>
            <p:cNvPr name="Freeform 5" id="5"/>
            <p:cNvSpPr/>
            <p:nvPr/>
          </p:nvSpPr>
          <p:spPr>
            <a:xfrm flipH="false" flipV="false" rot="0">
              <a:off x="0" y="0"/>
              <a:ext cx="1300521" cy="838925"/>
            </a:xfrm>
            <a:custGeom>
              <a:avLst/>
              <a:gdLst/>
              <a:ahLst/>
              <a:cxnLst/>
              <a:rect r="r" b="b" t="t" l="l"/>
              <a:pathLst>
                <a:path h="838925" w="1300521">
                  <a:moveTo>
                    <a:pt x="25689" y="0"/>
                  </a:moveTo>
                  <a:lnTo>
                    <a:pt x="1274832" y="0"/>
                  </a:lnTo>
                  <a:cubicBezTo>
                    <a:pt x="1289020" y="0"/>
                    <a:pt x="1300521" y="11501"/>
                    <a:pt x="1300521" y="25689"/>
                  </a:cubicBezTo>
                  <a:lnTo>
                    <a:pt x="1300521" y="813236"/>
                  </a:lnTo>
                  <a:cubicBezTo>
                    <a:pt x="1300521" y="827424"/>
                    <a:pt x="1289020" y="838925"/>
                    <a:pt x="1274832" y="838925"/>
                  </a:cubicBezTo>
                  <a:lnTo>
                    <a:pt x="25689" y="838925"/>
                  </a:lnTo>
                  <a:cubicBezTo>
                    <a:pt x="11501" y="838925"/>
                    <a:pt x="0" y="827424"/>
                    <a:pt x="0" y="813236"/>
                  </a:cubicBezTo>
                  <a:lnTo>
                    <a:pt x="0" y="25689"/>
                  </a:lnTo>
                  <a:cubicBezTo>
                    <a:pt x="0" y="11501"/>
                    <a:pt x="11501" y="0"/>
                    <a:pt x="25689" y="0"/>
                  </a:cubicBezTo>
                  <a:close/>
                </a:path>
              </a:pathLst>
            </a:custGeom>
            <a:blipFill>
              <a:blip r:embed="rId3"/>
              <a:stretch>
                <a:fillRect l="-27142" t="-7853" r="-49182" b="-7292"/>
              </a:stretch>
            </a:blipFill>
            <a:ln cap="sq">
              <a:noFill/>
              <a:prstDash val="solid"/>
              <a:miter/>
            </a:ln>
          </p:spPr>
        </p:sp>
      </p:grpSp>
      <p:grpSp>
        <p:nvGrpSpPr>
          <p:cNvPr name="Group 6" id="6"/>
          <p:cNvGrpSpPr/>
          <p:nvPr/>
        </p:nvGrpSpPr>
        <p:grpSpPr>
          <a:xfrm rot="0">
            <a:off x="339377" y="1263912"/>
            <a:ext cx="11025366" cy="10093165"/>
            <a:chOff x="0" y="0"/>
            <a:chExt cx="14700488" cy="13457554"/>
          </a:xfrm>
        </p:grpSpPr>
        <p:sp>
          <p:nvSpPr>
            <p:cNvPr name="TextBox 7" id="7"/>
            <p:cNvSpPr txBox="true"/>
            <p:nvPr/>
          </p:nvSpPr>
          <p:spPr>
            <a:xfrm rot="0">
              <a:off x="0" y="28575"/>
              <a:ext cx="14700488" cy="11783305"/>
            </a:xfrm>
            <a:prstGeom prst="rect">
              <a:avLst/>
            </a:prstGeom>
          </p:spPr>
          <p:txBody>
            <a:bodyPr anchor="t" rtlCol="false" tIns="0" lIns="0" bIns="0" rIns="0">
              <a:spAutoFit/>
            </a:bodyPr>
            <a:lstStyle/>
            <a:p>
              <a:pPr algn="l">
                <a:lnSpc>
                  <a:spcPts val="5007"/>
                </a:lnSpc>
              </a:pPr>
            </a:p>
            <a:p>
              <a:pPr algn="l">
                <a:lnSpc>
                  <a:spcPts val="5007"/>
                </a:lnSpc>
              </a:pPr>
              <a:r>
                <a:rPr lang="en-US" sz="4551" spc="-136">
                  <a:solidFill>
                    <a:srgbClr val="121111"/>
                  </a:solidFill>
                  <a:latin typeface="Helvetica World"/>
                  <a:ea typeface="Helvetica World"/>
                  <a:cs typeface="Helvetica World"/>
                  <a:sym typeface="Helvetica World"/>
                </a:rPr>
                <a:t>L'instabilité génétique a été initialement découverte chez le maïs (Zea mays), où elle provoque des modifications de la pigmentation des grains. Au lieu d'être uniformément pigmentés, les grains présentent des zones de pigmentation plus intense. Ces taches varient en taille et en couleur. Parallèlement cette observation phynotypique l'a poussé à commencée ses recherches par différents techniques .</a:t>
              </a:r>
            </a:p>
            <a:p>
              <a:pPr algn="l">
                <a:lnSpc>
                  <a:spcPts val="5007"/>
                </a:lnSpc>
              </a:pPr>
            </a:p>
            <a:p>
              <a:pPr algn="l">
                <a:lnSpc>
                  <a:spcPts val="5007"/>
                </a:lnSpc>
              </a:pPr>
            </a:p>
            <a:p>
              <a:pPr algn="l" marL="0" indent="0" lvl="0">
                <a:lnSpc>
                  <a:spcPts val="5007"/>
                </a:lnSpc>
              </a:pPr>
            </a:p>
          </p:txBody>
        </p:sp>
        <p:sp>
          <p:nvSpPr>
            <p:cNvPr name="TextBox 8" id="8"/>
            <p:cNvSpPr txBox="true"/>
            <p:nvPr/>
          </p:nvSpPr>
          <p:spPr>
            <a:xfrm rot="0">
              <a:off x="0" y="12838429"/>
              <a:ext cx="9951528" cy="619125"/>
            </a:xfrm>
            <a:prstGeom prst="rect">
              <a:avLst/>
            </a:prstGeom>
          </p:spPr>
          <p:txBody>
            <a:bodyPr anchor="t" rtlCol="false" tIns="0" lIns="0" bIns="0" rIns="0">
              <a:spAutoFit/>
            </a:bodyPr>
            <a:lstStyle/>
            <a:p>
              <a:pPr algn="l" marL="0" indent="0" lvl="0">
                <a:lnSpc>
                  <a:spcPts val="3613"/>
                </a:lnSpc>
                <a:spcBef>
                  <a:spcPct val="0"/>
                </a:spcBef>
              </a:pPr>
            </a:p>
          </p:txBody>
        </p:sp>
      </p:grpSp>
      <p:sp>
        <p:nvSpPr>
          <p:cNvPr name="TextBox 9" id="9"/>
          <p:cNvSpPr txBox="true"/>
          <p:nvPr/>
        </p:nvSpPr>
        <p:spPr>
          <a:xfrm rot="0">
            <a:off x="11678859" y="4528390"/>
            <a:ext cx="6027408" cy="704215"/>
          </a:xfrm>
          <a:prstGeom prst="rect">
            <a:avLst/>
          </a:prstGeom>
        </p:spPr>
        <p:txBody>
          <a:bodyPr anchor="t" rtlCol="false" tIns="0" lIns="0" bIns="0" rIns="0">
            <a:spAutoFit/>
          </a:bodyPr>
          <a:lstStyle/>
          <a:p>
            <a:pPr algn="l">
              <a:lnSpc>
                <a:spcPts val="4940"/>
              </a:lnSpc>
              <a:spcBef>
                <a:spcPct val="0"/>
              </a:spcBef>
            </a:pPr>
            <a:r>
              <a:rPr lang="en-US" sz="3800" spc="-57">
                <a:solidFill>
                  <a:srgbClr val="291F1A"/>
                </a:solidFill>
                <a:latin typeface="Heading Now 71-78"/>
                <a:ea typeface="Heading Now 71-78"/>
                <a:cs typeface="Heading Now 71-78"/>
                <a:sym typeface="Heading Now 71-78"/>
              </a:rPr>
              <a:t>grain pigmenté</a:t>
            </a:r>
          </a:p>
        </p:txBody>
      </p:sp>
      <p:sp>
        <p:nvSpPr>
          <p:cNvPr name="TextBox 10" id="10"/>
          <p:cNvSpPr txBox="true"/>
          <p:nvPr/>
        </p:nvSpPr>
        <p:spPr>
          <a:xfrm rot="0">
            <a:off x="11678859" y="9124950"/>
            <a:ext cx="6027408" cy="704215"/>
          </a:xfrm>
          <a:prstGeom prst="rect">
            <a:avLst/>
          </a:prstGeom>
        </p:spPr>
        <p:txBody>
          <a:bodyPr anchor="t" rtlCol="false" tIns="0" lIns="0" bIns="0" rIns="0">
            <a:spAutoFit/>
          </a:bodyPr>
          <a:lstStyle/>
          <a:p>
            <a:pPr algn="l">
              <a:lnSpc>
                <a:spcPts val="4940"/>
              </a:lnSpc>
              <a:spcBef>
                <a:spcPct val="0"/>
              </a:spcBef>
            </a:pPr>
            <a:r>
              <a:rPr lang="en-US" sz="3800" spc="-57">
                <a:solidFill>
                  <a:srgbClr val="291F1A"/>
                </a:solidFill>
                <a:latin typeface="Heading Now 71-78"/>
                <a:ea typeface="Heading Now 71-78"/>
                <a:cs typeface="Heading Now 71-78"/>
                <a:sym typeface="Heading Now 71-78"/>
              </a:rPr>
              <a:t>grain normal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6BA9B"/>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3352800"/>
            <a:chOff x="0" y="0"/>
            <a:chExt cx="2368158" cy="883042"/>
          </a:xfrm>
        </p:grpSpPr>
        <p:sp>
          <p:nvSpPr>
            <p:cNvPr name="Freeform 3" id="3"/>
            <p:cNvSpPr/>
            <p:nvPr/>
          </p:nvSpPr>
          <p:spPr>
            <a:xfrm flipH="false" flipV="false" rot="0">
              <a:off x="0" y="0"/>
              <a:ext cx="2368158" cy="883042"/>
            </a:xfrm>
            <a:custGeom>
              <a:avLst/>
              <a:gdLst/>
              <a:ahLst/>
              <a:cxnLst/>
              <a:rect r="r" b="b" t="t" l="l"/>
              <a:pathLst>
                <a:path h="883042" w="2368158">
                  <a:moveTo>
                    <a:pt x="0" y="0"/>
                  </a:moveTo>
                  <a:lnTo>
                    <a:pt x="2368158" y="0"/>
                  </a:lnTo>
                  <a:lnTo>
                    <a:pt x="2368158" y="883042"/>
                  </a:lnTo>
                  <a:lnTo>
                    <a:pt x="0" y="883042"/>
                  </a:lnTo>
                  <a:close/>
                </a:path>
              </a:pathLst>
            </a:custGeom>
            <a:solidFill>
              <a:srgbClr val="D6BA9B"/>
            </a:solidFill>
          </p:spPr>
        </p:sp>
        <p:sp>
          <p:nvSpPr>
            <p:cNvPr name="TextBox 4" id="4"/>
            <p:cNvSpPr txBox="true"/>
            <p:nvPr/>
          </p:nvSpPr>
          <p:spPr>
            <a:xfrm>
              <a:off x="0" y="-57150"/>
              <a:ext cx="2368158" cy="940192"/>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339476" y="0"/>
            <a:ext cx="7948524" cy="10287000"/>
            <a:chOff x="0" y="0"/>
            <a:chExt cx="1043860" cy="1350966"/>
          </a:xfrm>
        </p:grpSpPr>
        <p:sp>
          <p:nvSpPr>
            <p:cNvPr name="Freeform 6" id="6"/>
            <p:cNvSpPr/>
            <p:nvPr/>
          </p:nvSpPr>
          <p:spPr>
            <a:xfrm flipH="false" flipV="false" rot="0">
              <a:off x="0" y="0"/>
              <a:ext cx="1043860" cy="1350966"/>
            </a:xfrm>
            <a:custGeom>
              <a:avLst/>
              <a:gdLst/>
              <a:ahLst/>
              <a:cxnLst/>
              <a:rect r="r" b="b" t="t" l="l"/>
              <a:pathLst>
                <a:path h="1350966" w="1043860">
                  <a:moveTo>
                    <a:pt x="0" y="0"/>
                  </a:moveTo>
                  <a:lnTo>
                    <a:pt x="1043860" y="0"/>
                  </a:lnTo>
                  <a:lnTo>
                    <a:pt x="1043860" y="1350966"/>
                  </a:lnTo>
                  <a:lnTo>
                    <a:pt x="0" y="1350966"/>
                  </a:lnTo>
                  <a:close/>
                </a:path>
              </a:pathLst>
            </a:custGeom>
            <a:blipFill>
              <a:blip r:embed="rId2">
                <a:alphaModFix amt="91000"/>
              </a:blip>
              <a:stretch>
                <a:fillRect l="0" t="-7986" r="0" b="-7986"/>
              </a:stretch>
            </a:blipFill>
          </p:spPr>
        </p:sp>
      </p:grpSp>
      <p:sp>
        <p:nvSpPr>
          <p:cNvPr name="TextBox 7" id="7"/>
          <p:cNvSpPr txBox="true"/>
          <p:nvPr/>
        </p:nvSpPr>
        <p:spPr>
          <a:xfrm rot="0">
            <a:off x="666750" y="752475"/>
            <a:ext cx="10381156" cy="691520"/>
          </a:xfrm>
          <a:prstGeom prst="rect">
            <a:avLst/>
          </a:prstGeom>
        </p:spPr>
        <p:txBody>
          <a:bodyPr anchor="t" rtlCol="false" tIns="0" lIns="0" bIns="0" rIns="0">
            <a:spAutoFit/>
          </a:bodyPr>
          <a:lstStyle/>
          <a:p>
            <a:pPr algn="l" marL="0" indent="0" lvl="0">
              <a:lnSpc>
                <a:spcPts val="5100"/>
              </a:lnSpc>
              <a:spcBef>
                <a:spcPct val="0"/>
              </a:spcBef>
            </a:pPr>
            <a:r>
              <a:rPr lang="en-US" sz="5100">
                <a:solidFill>
                  <a:srgbClr val="121111"/>
                </a:solidFill>
                <a:latin typeface="Georgia Pro Condensed"/>
                <a:ea typeface="Georgia Pro Condensed"/>
                <a:cs typeface="Georgia Pro Condensed"/>
                <a:sym typeface="Georgia Pro Condensed"/>
              </a:rPr>
              <a:t> 2/ les techniques utilisées</a:t>
            </a:r>
          </a:p>
        </p:txBody>
      </p:sp>
      <p:sp>
        <p:nvSpPr>
          <p:cNvPr name="TextBox 8" id="8"/>
          <p:cNvSpPr txBox="true"/>
          <p:nvPr/>
        </p:nvSpPr>
        <p:spPr>
          <a:xfrm rot="0">
            <a:off x="666750" y="2512526"/>
            <a:ext cx="9000848" cy="8522967"/>
          </a:xfrm>
          <a:prstGeom prst="rect">
            <a:avLst/>
          </a:prstGeom>
        </p:spPr>
        <p:txBody>
          <a:bodyPr anchor="t" rtlCol="false" tIns="0" lIns="0" bIns="0" rIns="0">
            <a:spAutoFit/>
          </a:bodyPr>
          <a:lstStyle/>
          <a:p>
            <a:pPr algn="l">
              <a:lnSpc>
                <a:spcPts val="4830"/>
              </a:lnSpc>
            </a:pPr>
            <a:r>
              <a:rPr lang="en-US" sz="3450" spc="-51">
                <a:solidFill>
                  <a:srgbClr val="121111"/>
                </a:solidFill>
                <a:latin typeface="Helvetica World"/>
                <a:ea typeface="Helvetica World"/>
                <a:cs typeface="Helvetica World"/>
                <a:sym typeface="Helvetica World"/>
              </a:rPr>
              <a:t> Elle a commencé par l'analyse cytogénétique des graines de maïs, qui consiste à étudier les chromosomes pendant les divisions cellulaires de méiose 1, et exactement dans le stade pachytène quand les chromosomes sont longs et bien visible, afin d'observer microscopiquement leur forme et leur structure . </a:t>
            </a:r>
          </a:p>
          <a:p>
            <a:pPr algn="l">
              <a:lnSpc>
                <a:spcPts val="4830"/>
              </a:lnSpc>
            </a:pPr>
            <a:r>
              <a:rPr lang="en-US" sz="3450" spc="-51">
                <a:solidFill>
                  <a:srgbClr val="121111"/>
                </a:solidFill>
                <a:latin typeface="Helvetica World"/>
                <a:ea typeface="Helvetica World"/>
                <a:cs typeface="Helvetica World"/>
                <a:sym typeface="Helvetica World"/>
              </a:rPr>
              <a:t> cette technique lui permet de détecter des anomalies chromosomique et surtout dans le chromosome 9. comme des modifications structurelles ou des cassures d'un des deux brains de ce dernier . </a:t>
            </a:r>
          </a:p>
          <a:p>
            <a:pPr algn="l">
              <a:lnSpc>
                <a:spcPts val="4830"/>
              </a:lnSpc>
            </a:pPr>
          </a:p>
          <a:p>
            <a:pPr algn="l" marL="0" indent="0" lvl="0">
              <a:lnSpc>
                <a:spcPts val="4830"/>
              </a:lnSpc>
            </a:pPr>
          </a:p>
        </p:txBody>
      </p:sp>
      <p:sp>
        <p:nvSpPr>
          <p:cNvPr name="TextBox 9" id="9"/>
          <p:cNvSpPr txBox="true"/>
          <p:nvPr/>
        </p:nvSpPr>
        <p:spPr>
          <a:xfrm rot="0">
            <a:off x="666750" y="1733550"/>
            <a:ext cx="10381156" cy="515626"/>
          </a:xfrm>
          <a:prstGeom prst="rect">
            <a:avLst/>
          </a:prstGeom>
        </p:spPr>
        <p:txBody>
          <a:bodyPr anchor="t" rtlCol="false" tIns="0" lIns="0" bIns="0" rIns="0">
            <a:spAutoFit/>
          </a:bodyPr>
          <a:lstStyle/>
          <a:p>
            <a:pPr algn="l" marL="0" indent="0" lvl="0">
              <a:lnSpc>
                <a:spcPts val="3800"/>
              </a:lnSpc>
              <a:spcBef>
                <a:spcPct val="0"/>
              </a:spcBef>
            </a:pPr>
            <a:r>
              <a:rPr lang="en-US" sz="3800">
                <a:solidFill>
                  <a:srgbClr val="121111"/>
                </a:solidFill>
                <a:latin typeface="Georgia Pro Condensed"/>
                <a:ea typeface="Georgia Pro Condensed"/>
                <a:cs typeface="Georgia Pro Condensed"/>
                <a:sym typeface="Georgia Pro Condensed"/>
              </a:rPr>
              <a:t> • l'analyse cytogénétique</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D6BA9B"/>
        </a:solidFill>
      </p:bgPr>
    </p:bg>
    <p:spTree>
      <p:nvGrpSpPr>
        <p:cNvPr id="1" name=""/>
        <p:cNvGrpSpPr/>
        <p:nvPr/>
      </p:nvGrpSpPr>
      <p:grpSpPr>
        <a:xfrm>
          <a:off x="0" y="0"/>
          <a:ext cx="0" cy="0"/>
          <a:chOff x="0" y="0"/>
          <a:chExt cx="0" cy="0"/>
        </a:xfrm>
      </p:grpSpPr>
      <p:grpSp>
        <p:nvGrpSpPr>
          <p:cNvPr name="Group 2" id="2"/>
          <p:cNvGrpSpPr/>
          <p:nvPr/>
        </p:nvGrpSpPr>
        <p:grpSpPr>
          <a:xfrm rot="0">
            <a:off x="9296400" y="0"/>
            <a:ext cx="8991600" cy="3352800"/>
            <a:chOff x="0" y="0"/>
            <a:chExt cx="2368158" cy="883042"/>
          </a:xfrm>
        </p:grpSpPr>
        <p:sp>
          <p:nvSpPr>
            <p:cNvPr name="Freeform 3" id="3"/>
            <p:cNvSpPr/>
            <p:nvPr/>
          </p:nvSpPr>
          <p:spPr>
            <a:xfrm flipH="false" flipV="false" rot="0">
              <a:off x="0" y="0"/>
              <a:ext cx="2368158" cy="883042"/>
            </a:xfrm>
            <a:custGeom>
              <a:avLst/>
              <a:gdLst/>
              <a:ahLst/>
              <a:cxnLst/>
              <a:rect r="r" b="b" t="t" l="l"/>
              <a:pathLst>
                <a:path h="883042" w="2368158">
                  <a:moveTo>
                    <a:pt x="0" y="0"/>
                  </a:moveTo>
                  <a:lnTo>
                    <a:pt x="2368158" y="0"/>
                  </a:lnTo>
                  <a:lnTo>
                    <a:pt x="2368158" y="883042"/>
                  </a:lnTo>
                  <a:lnTo>
                    <a:pt x="0" y="883042"/>
                  </a:lnTo>
                  <a:close/>
                </a:path>
              </a:pathLst>
            </a:custGeom>
            <a:solidFill>
              <a:srgbClr val="D6BA9B"/>
            </a:solidFill>
          </p:spPr>
        </p:sp>
        <p:sp>
          <p:nvSpPr>
            <p:cNvPr name="TextBox 4" id="4"/>
            <p:cNvSpPr txBox="true"/>
            <p:nvPr/>
          </p:nvSpPr>
          <p:spPr>
            <a:xfrm>
              <a:off x="0" y="-57150"/>
              <a:ext cx="2368158" cy="94019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259583" y="323212"/>
            <a:ext cx="10381156" cy="1468126"/>
          </a:xfrm>
          <a:prstGeom prst="rect">
            <a:avLst/>
          </a:prstGeom>
        </p:spPr>
        <p:txBody>
          <a:bodyPr anchor="t" rtlCol="false" tIns="0" lIns="0" bIns="0" rIns="0">
            <a:spAutoFit/>
          </a:bodyPr>
          <a:lstStyle/>
          <a:p>
            <a:pPr algn="l">
              <a:lnSpc>
                <a:spcPts val="3800"/>
              </a:lnSpc>
            </a:pPr>
            <a:r>
              <a:rPr lang="en-US" sz="3800">
                <a:solidFill>
                  <a:srgbClr val="121111"/>
                </a:solidFill>
                <a:latin typeface="Georgia Pro Condensed"/>
                <a:ea typeface="Georgia Pro Condensed"/>
                <a:cs typeface="Georgia Pro Condensed"/>
                <a:sym typeface="Georgia Pro Condensed"/>
              </a:rPr>
              <a:t> • observation chromosomique et le cycle BFB </a:t>
            </a:r>
          </a:p>
          <a:p>
            <a:pPr algn="l">
              <a:lnSpc>
                <a:spcPts val="3800"/>
              </a:lnSpc>
            </a:pPr>
          </a:p>
          <a:p>
            <a:pPr algn="l" marL="0" indent="0" lvl="0">
              <a:lnSpc>
                <a:spcPts val="3800"/>
              </a:lnSpc>
              <a:spcBef>
                <a:spcPct val="0"/>
              </a:spcBef>
            </a:pPr>
          </a:p>
        </p:txBody>
      </p:sp>
      <p:sp>
        <p:nvSpPr>
          <p:cNvPr name="TextBox 6" id="6"/>
          <p:cNvSpPr txBox="true"/>
          <p:nvPr/>
        </p:nvSpPr>
        <p:spPr>
          <a:xfrm rot="0">
            <a:off x="259583" y="995742"/>
            <a:ext cx="18028417" cy="13399767"/>
          </a:xfrm>
          <a:prstGeom prst="rect">
            <a:avLst/>
          </a:prstGeom>
        </p:spPr>
        <p:txBody>
          <a:bodyPr anchor="t" rtlCol="false" tIns="0" lIns="0" bIns="0" rIns="0">
            <a:spAutoFit/>
          </a:bodyPr>
          <a:lstStyle/>
          <a:p>
            <a:pPr algn="l">
              <a:lnSpc>
                <a:spcPts val="4830"/>
              </a:lnSpc>
            </a:pPr>
            <a:r>
              <a:rPr lang="en-US" sz="3450" spc="-51">
                <a:solidFill>
                  <a:srgbClr val="121111"/>
                </a:solidFill>
                <a:latin typeface="Helvetica World"/>
                <a:ea typeface="Helvetica World"/>
                <a:cs typeface="Helvetica World"/>
                <a:sym typeface="Helvetica World"/>
              </a:rPr>
              <a:t> </a:t>
            </a:r>
          </a:p>
          <a:p>
            <a:pPr algn="l">
              <a:lnSpc>
                <a:spcPts val="4830"/>
              </a:lnSpc>
            </a:pPr>
            <a:r>
              <a:rPr lang="en-US" sz="3450" spc="-51">
                <a:solidFill>
                  <a:srgbClr val="121111"/>
                </a:solidFill>
                <a:latin typeface="Helvetica World"/>
                <a:ea typeface="Helvetica World"/>
                <a:cs typeface="Helvetica World"/>
                <a:sym typeface="Helvetica World"/>
              </a:rPr>
              <a:t> la cassure de chromosome provoque la perte de télomère , ce qui l'empêche de se stabiliser pendant la mitose . Lors de la division suivante , il fusionne avec sa copie homologue iniciant le cycle BFB </a:t>
            </a:r>
          </a:p>
          <a:p>
            <a:pPr algn="l">
              <a:lnSpc>
                <a:spcPts val="4830"/>
              </a:lnSpc>
            </a:pPr>
            <a:r>
              <a:rPr lang="en-US" sz="3450" spc="-51">
                <a:solidFill>
                  <a:srgbClr val="121111"/>
                </a:solidFill>
                <a:latin typeface="Helvetica World"/>
                <a:ea typeface="Helvetica World"/>
                <a:cs typeface="Helvetica World"/>
                <a:sym typeface="Helvetica World"/>
              </a:rPr>
              <a:t>              </a:t>
            </a:r>
          </a:p>
          <a:p>
            <a:pPr algn="l">
              <a:lnSpc>
                <a:spcPts val="4830"/>
              </a:lnSpc>
            </a:pPr>
            <a:r>
              <a:rPr lang="en-US" sz="3450" spc="-51">
                <a:solidFill>
                  <a:srgbClr val="121111"/>
                </a:solidFill>
                <a:latin typeface="Helvetica World"/>
                <a:ea typeface="Helvetica World"/>
                <a:cs typeface="Helvetica World"/>
                <a:sym typeface="Helvetica World"/>
              </a:rPr>
              <a:t>             </a:t>
            </a:r>
            <a:r>
              <a:rPr lang="en-US" sz="3450" spc="-51">
                <a:solidFill>
                  <a:srgbClr val="291F1A"/>
                </a:solidFill>
                <a:latin typeface="Helvetica World"/>
                <a:ea typeface="Helvetica World"/>
                <a:cs typeface="Helvetica World"/>
                <a:sym typeface="Helvetica World"/>
              </a:rPr>
              <a:t>   cycle BFB (Breakage _Fusion _Bridge) </a:t>
            </a:r>
          </a:p>
          <a:p>
            <a:pPr algn="just" marL="744879" indent="-372440" lvl="1">
              <a:lnSpc>
                <a:spcPts val="4830"/>
              </a:lnSpc>
              <a:buAutoNum type="arabicPeriod" startAt="1"/>
            </a:pPr>
            <a:r>
              <a:rPr lang="en-US" sz="3450" spc="-51">
                <a:solidFill>
                  <a:srgbClr val="004AAD"/>
                </a:solidFill>
                <a:latin typeface="Helvetica World"/>
                <a:ea typeface="Helvetica World"/>
                <a:cs typeface="Helvetica World"/>
                <a:sym typeface="Helvetica World"/>
              </a:rPr>
              <a:t>  Breakage</a:t>
            </a:r>
            <a:r>
              <a:rPr lang="en-US" sz="3450" spc="-51">
                <a:solidFill>
                  <a:srgbClr val="121111"/>
                </a:solidFill>
                <a:latin typeface="Helvetica World"/>
                <a:ea typeface="Helvetica World"/>
                <a:cs typeface="Helvetica World"/>
                <a:sym typeface="Helvetica World"/>
              </a:rPr>
              <a:t> : la cassure de brin chromosomique. </a:t>
            </a:r>
          </a:p>
          <a:p>
            <a:pPr algn="just" marL="744879" indent="-372440" lvl="1">
              <a:lnSpc>
                <a:spcPts val="4830"/>
              </a:lnSpc>
              <a:buAutoNum type="arabicPeriod" startAt="1"/>
            </a:pPr>
            <a:r>
              <a:rPr lang="en-US" sz="3450" spc="-51">
                <a:solidFill>
                  <a:srgbClr val="121111"/>
                </a:solidFill>
                <a:latin typeface="Helvetica World"/>
                <a:ea typeface="Helvetica World"/>
                <a:cs typeface="Helvetica World"/>
                <a:sym typeface="Helvetica World"/>
              </a:rPr>
              <a:t> </a:t>
            </a:r>
            <a:r>
              <a:rPr lang="en-US" sz="3450" spc="-51">
                <a:solidFill>
                  <a:srgbClr val="004AAD"/>
                </a:solidFill>
                <a:latin typeface="Helvetica World"/>
                <a:ea typeface="Helvetica World"/>
                <a:cs typeface="Helvetica World"/>
                <a:sym typeface="Helvetica World"/>
              </a:rPr>
              <a:t> Fusion</a:t>
            </a:r>
            <a:r>
              <a:rPr lang="en-US" sz="3450" spc="-51">
                <a:solidFill>
                  <a:srgbClr val="121111"/>
                </a:solidFill>
                <a:latin typeface="Helvetica World"/>
                <a:ea typeface="Helvetica World"/>
                <a:cs typeface="Helvetica World"/>
                <a:sym typeface="Helvetica World"/>
              </a:rPr>
              <a:t> : on absence de télomère, les extrémités sont fusionnée par le système de réparation d'ADN , il en résulte un chromosome dicentrique </a:t>
            </a:r>
          </a:p>
          <a:p>
            <a:pPr algn="just" marL="744879" indent="-372440" lvl="1">
              <a:lnSpc>
                <a:spcPts val="4830"/>
              </a:lnSpc>
              <a:buAutoNum type="arabicPeriod" startAt="1"/>
            </a:pPr>
            <a:r>
              <a:rPr lang="en-US" sz="3450" spc="-51">
                <a:solidFill>
                  <a:srgbClr val="121111"/>
                </a:solidFill>
                <a:latin typeface="Helvetica World"/>
                <a:ea typeface="Helvetica World"/>
                <a:cs typeface="Helvetica World"/>
                <a:sym typeface="Helvetica World"/>
              </a:rPr>
              <a:t> </a:t>
            </a:r>
            <a:r>
              <a:rPr lang="en-US" sz="3450" spc="-51">
                <a:solidFill>
                  <a:srgbClr val="004AAD"/>
                </a:solidFill>
                <a:latin typeface="Helvetica World"/>
                <a:ea typeface="Helvetica World"/>
                <a:cs typeface="Helvetica World"/>
                <a:sym typeface="Helvetica World"/>
              </a:rPr>
              <a:t>Bridge (pont)</a:t>
            </a:r>
            <a:r>
              <a:rPr lang="en-US" sz="3450" spc="-51">
                <a:solidFill>
                  <a:srgbClr val="121111"/>
                </a:solidFill>
                <a:latin typeface="Helvetica World"/>
                <a:ea typeface="Helvetica World"/>
                <a:cs typeface="Helvetica World"/>
                <a:sym typeface="Helvetica World"/>
              </a:rPr>
              <a:t> : lors de la mitose , les deux centromméres (de chromosome dicentrique) sont attachés à des fuseaux mitotique opposées donc la formation de pont chromosomique . la tension mécanique haute exercée sur le pont , provoque une cassure aléatoire et les cellules filles héritent alors des chromosomes différemment réarranger . </a:t>
            </a:r>
          </a:p>
          <a:p>
            <a:pPr algn="just" marL="744879" indent="-372440" lvl="1">
              <a:lnSpc>
                <a:spcPts val="4830"/>
              </a:lnSpc>
              <a:buAutoNum type="arabicPeriod" startAt="1"/>
            </a:pPr>
            <a:r>
              <a:rPr lang="en-US" sz="3450" spc="-51">
                <a:solidFill>
                  <a:srgbClr val="004AAD"/>
                </a:solidFill>
                <a:latin typeface="Helvetica World"/>
                <a:ea typeface="Helvetica World"/>
                <a:cs typeface="Helvetica World"/>
                <a:sym typeface="Helvetica World"/>
              </a:rPr>
              <a:t> Réinitialidation du cycle :</a:t>
            </a:r>
            <a:r>
              <a:rPr lang="en-US" sz="3450" spc="-51">
                <a:solidFill>
                  <a:srgbClr val="121111"/>
                </a:solidFill>
                <a:latin typeface="Helvetica World"/>
                <a:ea typeface="Helvetica World"/>
                <a:cs typeface="Helvetica World"/>
                <a:sym typeface="Helvetica World"/>
              </a:rPr>
              <a:t> les chromosomes cassés sont toujours dépourvus de télomères qui va provoque la réinitiation de ce cycle . </a:t>
            </a:r>
          </a:p>
          <a:p>
            <a:pPr algn="l">
              <a:lnSpc>
                <a:spcPts val="4830"/>
              </a:lnSpc>
            </a:pPr>
          </a:p>
          <a:p>
            <a:pPr algn="l">
              <a:lnSpc>
                <a:spcPts val="4830"/>
              </a:lnSpc>
            </a:pPr>
          </a:p>
          <a:p>
            <a:pPr algn="l">
              <a:lnSpc>
                <a:spcPts val="4830"/>
              </a:lnSpc>
            </a:pPr>
          </a:p>
          <a:p>
            <a:pPr algn="l">
              <a:lnSpc>
                <a:spcPts val="4830"/>
              </a:lnSpc>
            </a:pPr>
          </a:p>
          <a:p>
            <a:pPr algn="l">
              <a:lnSpc>
                <a:spcPts val="4830"/>
              </a:lnSpc>
            </a:pPr>
            <a:r>
              <a:rPr lang="en-US" sz="3450" spc="-51">
                <a:solidFill>
                  <a:srgbClr val="121111"/>
                </a:solidFill>
                <a:latin typeface="Helvetica World"/>
                <a:ea typeface="Helvetica World"/>
                <a:cs typeface="Helvetica World"/>
                <a:sym typeface="Helvetica World"/>
              </a:rPr>
              <a:t>  </a:t>
            </a:r>
          </a:p>
          <a:p>
            <a:pPr algn="l">
              <a:lnSpc>
                <a:spcPts val="4830"/>
              </a:lnSpc>
            </a:pPr>
          </a:p>
          <a:p>
            <a:pPr algn="l" marL="0" indent="0" lvl="0">
              <a:lnSpc>
                <a:spcPts val="483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96400" y="0"/>
            <a:ext cx="8991600" cy="3352800"/>
            <a:chOff x="0" y="0"/>
            <a:chExt cx="2368158" cy="883042"/>
          </a:xfrm>
        </p:grpSpPr>
        <p:sp>
          <p:nvSpPr>
            <p:cNvPr name="Freeform 3" id="3"/>
            <p:cNvSpPr/>
            <p:nvPr/>
          </p:nvSpPr>
          <p:spPr>
            <a:xfrm flipH="false" flipV="false" rot="0">
              <a:off x="0" y="0"/>
              <a:ext cx="2368158" cy="883042"/>
            </a:xfrm>
            <a:custGeom>
              <a:avLst/>
              <a:gdLst/>
              <a:ahLst/>
              <a:cxnLst/>
              <a:rect r="r" b="b" t="t" l="l"/>
              <a:pathLst>
                <a:path h="883042" w="2368158">
                  <a:moveTo>
                    <a:pt x="0" y="0"/>
                  </a:moveTo>
                  <a:lnTo>
                    <a:pt x="2368158" y="0"/>
                  </a:lnTo>
                  <a:lnTo>
                    <a:pt x="2368158" y="883042"/>
                  </a:lnTo>
                  <a:lnTo>
                    <a:pt x="0" y="883042"/>
                  </a:lnTo>
                  <a:close/>
                </a:path>
              </a:pathLst>
            </a:custGeom>
            <a:solidFill>
              <a:srgbClr val="FFFFFF"/>
            </a:solidFill>
          </p:spPr>
        </p:sp>
        <p:sp>
          <p:nvSpPr>
            <p:cNvPr name="TextBox 4" id="4"/>
            <p:cNvSpPr txBox="true"/>
            <p:nvPr/>
          </p:nvSpPr>
          <p:spPr>
            <a:xfrm>
              <a:off x="0" y="-57150"/>
              <a:ext cx="2368158" cy="94019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4695048" y="189436"/>
            <a:ext cx="8164636" cy="10097564"/>
          </a:xfrm>
          <a:custGeom>
            <a:avLst/>
            <a:gdLst/>
            <a:ahLst/>
            <a:cxnLst/>
            <a:rect r="r" b="b" t="t" l="l"/>
            <a:pathLst>
              <a:path h="10097564" w="8164636">
                <a:moveTo>
                  <a:pt x="0" y="0"/>
                </a:moveTo>
                <a:lnTo>
                  <a:pt x="8164636" y="0"/>
                </a:lnTo>
                <a:lnTo>
                  <a:pt x="8164636" y="10097564"/>
                </a:lnTo>
                <a:lnTo>
                  <a:pt x="0" y="10097564"/>
                </a:lnTo>
                <a:lnTo>
                  <a:pt x="0" y="0"/>
                </a:lnTo>
                <a:close/>
              </a:path>
            </a:pathLst>
          </a:custGeom>
          <a:blipFill>
            <a:blip r:embed="rId2"/>
            <a:stretch>
              <a:fillRect l="0" t="-11361" r="0" b="-10000"/>
            </a:stretch>
          </a:blipFill>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D6BA9B"/>
        </a:solidFill>
      </p:bgPr>
    </p:bg>
    <p:spTree>
      <p:nvGrpSpPr>
        <p:cNvPr id="1" name=""/>
        <p:cNvGrpSpPr/>
        <p:nvPr/>
      </p:nvGrpSpPr>
      <p:grpSpPr>
        <a:xfrm>
          <a:off x="0" y="0"/>
          <a:ext cx="0" cy="0"/>
          <a:chOff x="0" y="0"/>
          <a:chExt cx="0" cy="0"/>
        </a:xfrm>
      </p:grpSpPr>
      <p:sp>
        <p:nvSpPr>
          <p:cNvPr name="TextBox 2" id="2"/>
          <p:cNvSpPr txBox="true"/>
          <p:nvPr/>
        </p:nvSpPr>
        <p:spPr>
          <a:xfrm rot="0">
            <a:off x="323625" y="164850"/>
            <a:ext cx="11310164" cy="863850"/>
          </a:xfrm>
          <a:prstGeom prst="rect">
            <a:avLst/>
          </a:prstGeom>
        </p:spPr>
        <p:txBody>
          <a:bodyPr anchor="t" rtlCol="false" tIns="0" lIns="0" bIns="0" rIns="0">
            <a:spAutoFit/>
          </a:bodyPr>
          <a:lstStyle/>
          <a:p>
            <a:pPr algn="l">
              <a:lnSpc>
                <a:spcPts val="6986"/>
              </a:lnSpc>
              <a:spcBef>
                <a:spcPct val="0"/>
              </a:spcBef>
            </a:pPr>
            <a:r>
              <a:rPr lang="en-US" sz="4990">
                <a:solidFill>
                  <a:srgbClr val="000000"/>
                </a:solidFill>
                <a:latin typeface="Helvetica World"/>
                <a:ea typeface="Helvetica World"/>
                <a:cs typeface="Helvetica World"/>
                <a:sym typeface="Helvetica World"/>
              </a:rPr>
              <a:t>3/loci mutable</a:t>
            </a:r>
          </a:p>
        </p:txBody>
      </p:sp>
      <p:sp>
        <p:nvSpPr>
          <p:cNvPr name="TextBox 3" id="3"/>
          <p:cNvSpPr txBox="true"/>
          <p:nvPr/>
        </p:nvSpPr>
        <p:spPr>
          <a:xfrm rot="0">
            <a:off x="119402" y="942975"/>
            <a:ext cx="18049196" cy="10249536"/>
          </a:xfrm>
          <a:prstGeom prst="rect">
            <a:avLst/>
          </a:prstGeom>
        </p:spPr>
        <p:txBody>
          <a:bodyPr anchor="t" rtlCol="false" tIns="0" lIns="0" bIns="0" rIns="0">
            <a:spAutoFit/>
          </a:bodyPr>
          <a:lstStyle/>
          <a:p>
            <a:pPr algn="just">
              <a:lnSpc>
                <a:spcPts val="5039"/>
              </a:lnSpc>
            </a:pPr>
            <a:r>
              <a:rPr lang="en-US" sz="3599">
                <a:solidFill>
                  <a:srgbClr val="000000"/>
                </a:solidFill>
                <a:latin typeface="Helvetica World"/>
                <a:ea typeface="Helvetica World"/>
                <a:cs typeface="Helvetica World"/>
                <a:sym typeface="Helvetica World"/>
              </a:rPr>
              <a:t>Dans la descendance issue de plantes ayant subi le cycle cassure–fusion–pont (BFB), Barbara McClintock a identifié environ 40 nouveaux loci mutables.</a:t>
            </a:r>
          </a:p>
          <a:p>
            <a:pPr algn="just">
              <a:lnSpc>
                <a:spcPts val="5039"/>
              </a:lnSpc>
            </a:pPr>
            <a:r>
              <a:rPr lang="en-US" sz="3599">
                <a:solidFill>
                  <a:srgbClr val="000000"/>
                </a:solidFill>
                <a:latin typeface="Helvetica World"/>
                <a:ea typeface="Helvetica World"/>
                <a:cs typeface="Helvetica World"/>
                <a:sym typeface="Helvetica World"/>
              </a:rPr>
              <a:t> Ces loci présentent une instabilité génétique, se traduisant par des variations phénotypiques.</a:t>
            </a:r>
          </a:p>
          <a:p>
            <a:pPr algn="just">
              <a:lnSpc>
                <a:spcPts val="5039"/>
              </a:lnSpc>
            </a:pPr>
            <a:r>
              <a:rPr lang="en-US" sz="3599">
                <a:solidFill>
                  <a:srgbClr val="000000"/>
                </a:solidFill>
                <a:latin typeface="Helvetica World"/>
                <a:ea typeface="Helvetica World"/>
                <a:cs typeface="Helvetica World"/>
                <a:sym typeface="Helvetica World"/>
              </a:rPr>
              <a:t>McClintock a classé ces loci mutables selon deux critères principaux</a:t>
            </a:r>
          </a:p>
          <a:p>
            <a:pPr algn="just">
              <a:lnSpc>
                <a:spcPts val="5039"/>
              </a:lnSpc>
            </a:pPr>
            <a:r>
              <a:rPr lang="en-US" sz="3599">
                <a:solidFill>
                  <a:srgbClr val="004AAD"/>
                </a:solidFill>
                <a:latin typeface="Helvetica World"/>
                <a:ea typeface="Helvetica World"/>
                <a:cs typeface="Helvetica World"/>
                <a:sym typeface="Helvetica World"/>
              </a:rPr>
              <a:t>1. Selon leur position chromosomique</a:t>
            </a:r>
          </a:p>
          <a:p>
            <a:pPr algn="just" marL="777238" indent="-388619" lvl="1">
              <a:lnSpc>
                <a:spcPts val="5039"/>
              </a:lnSpc>
              <a:buFont typeface="Arial"/>
              <a:buChar char="•"/>
            </a:pPr>
            <a:r>
              <a:rPr lang="en-US" sz="3599">
                <a:solidFill>
                  <a:srgbClr val="732E29"/>
                </a:solidFill>
                <a:latin typeface="Helvetica World"/>
                <a:ea typeface="Helvetica World"/>
                <a:cs typeface="Helvetica World"/>
                <a:sym typeface="Helvetica World"/>
              </a:rPr>
              <a:t>Loci associés au chromosome 9 </a:t>
            </a:r>
            <a:r>
              <a:rPr lang="en-US" sz="3599">
                <a:solidFill>
                  <a:srgbClr val="000000"/>
                </a:solidFill>
                <a:latin typeface="Helvetica World"/>
                <a:ea typeface="Helvetica World"/>
                <a:cs typeface="Helvetica World"/>
                <a:sym typeface="Helvetica World"/>
              </a:rPr>
              <a:t>:</a:t>
            </a:r>
          </a:p>
          <a:p>
            <a:pPr algn="just">
              <a:lnSpc>
                <a:spcPts val="5039"/>
              </a:lnSpc>
            </a:pPr>
            <a:r>
              <a:rPr lang="en-US" sz="3599">
                <a:solidFill>
                  <a:srgbClr val="000000"/>
                </a:solidFill>
                <a:latin typeface="Helvetica World"/>
                <a:ea typeface="Helvetica World"/>
                <a:cs typeface="Helvetica World"/>
                <a:sym typeface="Helvetica World"/>
              </a:rPr>
              <a:t> Ces loci sont localisés sur le chromosome 9, particulièrement étudié par McClintock, car il était fréquemment impliqué dans les cassures chromosomiques observées lors du cycle BFB.</a:t>
            </a:r>
          </a:p>
          <a:p>
            <a:pPr algn="just" marL="777238" indent="-388619" lvl="1">
              <a:lnSpc>
                <a:spcPts val="5039"/>
              </a:lnSpc>
              <a:buFont typeface="Arial"/>
              <a:buChar char="•"/>
            </a:pPr>
            <a:r>
              <a:rPr lang="en-US" sz="3599">
                <a:solidFill>
                  <a:srgbClr val="732E29"/>
                </a:solidFill>
                <a:latin typeface="Helvetica World"/>
                <a:ea typeface="Helvetica World"/>
                <a:cs typeface="Helvetica World"/>
                <a:sym typeface="Helvetica World"/>
              </a:rPr>
              <a:t>Loci non associés au chromosome 9</a:t>
            </a:r>
            <a:r>
              <a:rPr lang="en-US" sz="3599">
                <a:solidFill>
                  <a:srgbClr val="000000"/>
                </a:solidFill>
                <a:latin typeface="Helvetica World"/>
                <a:ea typeface="Helvetica World"/>
                <a:cs typeface="Helvetica World"/>
                <a:sym typeface="Helvetica World"/>
              </a:rPr>
              <a:t> :</a:t>
            </a:r>
          </a:p>
          <a:p>
            <a:pPr algn="just">
              <a:lnSpc>
                <a:spcPts val="5039"/>
              </a:lnSpc>
            </a:pPr>
            <a:r>
              <a:rPr lang="en-US" sz="3599">
                <a:solidFill>
                  <a:srgbClr val="000000"/>
                </a:solidFill>
                <a:latin typeface="Helvetica World"/>
                <a:ea typeface="Helvetica World"/>
                <a:cs typeface="Helvetica World"/>
                <a:sym typeface="Helvetica World"/>
              </a:rPr>
              <a:t> Ces loci sont situés sur d’autres chromosomes, indiquant que l’instabilité génétique induite par le cycle BFB n’est pas limitée à un seul chromosome.</a:t>
            </a:r>
          </a:p>
          <a:p>
            <a:pPr algn="just">
              <a:lnSpc>
                <a:spcPts val="5039"/>
              </a:lnSpc>
            </a:pPr>
          </a:p>
          <a:p>
            <a:pPr algn="just">
              <a:lnSpc>
                <a:spcPts val="5039"/>
              </a:lnSpc>
            </a:pPr>
          </a:p>
          <a:p>
            <a:pPr algn="just">
              <a:lnSpc>
                <a:spcPts val="503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D6BA9B"/>
        </a:solidFill>
      </p:bgPr>
    </p:bg>
    <p:spTree>
      <p:nvGrpSpPr>
        <p:cNvPr id="1" name=""/>
        <p:cNvGrpSpPr/>
        <p:nvPr/>
      </p:nvGrpSpPr>
      <p:grpSpPr>
        <a:xfrm>
          <a:off x="0" y="0"/>
          <a:ext cx="0" cy="0"/>
          <a:chOff x="0" y="0"/>
          <a:chExt cx="0" cy="0"/>
        </a:xfrm>
      </p:grpSpPr>
      <p:sp>
        <p:nvSpPr>
          <p:cNvPr name="TextBox 2" id="2"/>
          <p:cNvSpPr txBox="true"/>
          <p:nvPr/>
        </p:nvSpPr>
        <p:spPr>
          <a:xfrm rot="0">
            <a:off x="0" y="172362"/>
            <a:ext cx="18288000" cy="5144135"/>
          </a:xfrm>
          <a:prstGeom prst="rect">
            <a:avLst/>
          </a:prstGeom>
        </p:spPr>
        <p:txBody>
          <a:bodyPr anchor="t" rtlCol="false" tIns="0" lIns="0" bIns="0" rIns="0">
            <a:spAutoFit/>
          </a:bodyPr>
          <a:lstStyle/>
          <a:p>
            <a:pPr algn="l">
              <a:lnSpc>
                <a:spcPts val="5040"/>
              </a:lnSpc>
            </a:pPr>
            <a:r>
              <a:rPr lang="en-US" sz="3600">
                <a:solidFill>
                  <a:srgbClr val="004AAD"/>
                </a:solidFill>
                <a:latin typeface="Helvetica World"/>
                <a:ea typeface="Helvetica World"/>
                <a:cs typeface="Helvetica World"/>
                <a:sym typeface="Helvetica World"/>
              </a:rPr>
              <a:t>2. Selon leur mode de contrôle</a:t>
            </a:r>
          </a:p>
          <a:p>
            <a:pPr algn="l" marL="777240" indent="-388620" lvl="1">
              <a:lnSpc>
                <a:spcPts val="5040"/>
              </a:lnSpc>
              <a:buFont typeface="Arial"/>
              <a:buChar char="•"/>
            </a:pPr>
            <a:r>
              <a:rPr lang="en-US" sz="3600">
                <a:solidFill>
                  <a:srgbClr val="732E29"/>
                </a:solidFill>
                <a:latin typeface="Helvetica World"/>
                <a:ea typeface="Helvetica World"/>
                <a:cs typeface="Helvetica World"/>
                <a:sym typeface="Helvetica World"/>
              </a:rPr>
              <a:t>Loci dépendants d’un facteu</a:t>
            </a:r>
            <a:r>
              <a:rPr lang="en-US" sz="3600">
                <a:solidFill>
                  <a:srgbClr val="000000"/>
                </a:solidFill>
                <a:latin typeface="Helvetica World"/>
                <a:ea typeface="Helvetica World"/>
                <a:cs typeface="Helvetica World"/>
                <a:sym typeface="Helvetica World"/>
              </a:rPr>
              <a:t>r (non autonomes) :</a:t>
            </a:r>
          </a:p>
          <a:p>
            <a:pPr algn="just">
              <a:lnSpc>
                <a:spcPts val="5040"/>
              </a:lnSpc>
            </a:pPr>
            <a:r>
              <a:rPr lang="en-US" sz="3600">
                <a:solidFill>
                  <a:srgbClr val="000000"/>
                </a:solidFill>
                <a:latin typeface="Helvetica World"/>
                <a:ea typeface="Helvetica World"/>
                <a:cs typeface="Helvetica World"/>
                <a:sym typeface="Helvetica World"/>
              </a:rPr>
              <a:t>    </a:t>
            </a:r>
            <a:r>
              <a:rPr lang="en-US" sz="3600">
                <a:solidFill>
                  <a:srgbClr val="000000"/>
                </a:solidFill>
                <a:latin typeface="Helvetica World"/>
                <a:ea typeface="Helvetica World"/>
                <a:cs typeface="Helvetica World"/>
                <a:sym typeface="Helvetica World"/>
              </a:rPr>
              <a:t> Leur instabilité nécessite la présence d’un facteur activateur distinct. En l’absence de cet activateur, le locus reste stable.</a:t>
            </a:r>
          </a:p>
          <a:p>
            <a:pPr algn="l" marL="777240" indent="-388620" lvl="1">
              <a:lnSpc>
                <a:spcPts val="5040"/>
              </a:lnSpc>
              <a:buFont typeface="Arial"/>
              <a:buChar char="•"/>
            </a:pPr>
            <a:r>
              <a:rPr lang="en-US" sz="3600">
                <a:solidFill>
                  <a:srgbClr val="732E29"/>
                </a:solidFill>
                <a:latin typeface="Helvetica World"/>
                <a:ea typeface="Helvetica World"/>
                <a:cs typeface="Helvetica World"/>
                <a:sym typeface="Helvetica World"/>
              </a:rPr>
              <a:t>Loci autonomes </a:t>
            </a:r>
            <a:r>
              <a:rPr lang="en-US" sz="3600">
                <a:solidFill>
                  <a:srgbClr val="000000"/>
                </a:solidFill>
                <a:latin typeface="Helvetica World"/>
                <a:ea typeface="Helvetica World"/>
                <a:cs typeface="Helvetica World"/>
                <a:sym typeface="Helvetica World"/>
              </a:rPr>
              <a:t>:</a:t>
            </a:r>
          </a:p>
          <a:p>
            <a:pPr algn="l">
              <a:lnSpc>
                <a:spcPts val="5040"/>
              </a:lnSpc>
            </a:pPr>
            <a:r>
              <a:rPr lang="en-US" sz="3600">
                <a:solidFill>
                  <a:srgbClr val="000000"/>
                </a:solidFill>
                <a:latin typeface="Helvetica World"/>
                <a:ea typeface="Helvetica World"/>
                <a:cs typeface="Helvetica World"/>
                <a:sym typeface="Helvetica World"/>
              </a:rPr>
              <a:t>   Leur instabilité est intrinsèque au locus lui-même et ne nécessite aucun activateur externe.   Ces loci sont capables de provoquer leurs propres réarrangements génétiques.</a:t>
            </a:r>
          </a:p>
          <a:p>
            <a:pPr algn="l">
              <a:lnSpc>
                <a:spcPts val="504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Présentation - Barbara McClintock and Maize</dc:description>
  <dc:identifier>DAG7ax5IK-A</dc:identifier>
  <dcterms:modified xsi:type="dcterms:W3CDTF">2011-08-01T06:04:30Z</dcterms:modified>
  <cp:revision>1</cp:revision>
  <dc:title>Présentation - Barbara McClintock and Maize</dc:title>
</cp:coreProperties>
</file>